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8" r:id="rId7"/>
    <p:sldId id="269" r:id="rId8"/>
    <p:sldId id="270" r:id="rId9"/>
    <p:sldId id="285" r:id="rId10"/>
    <p:sldId id="265" r:id="rId11"/>
    <p:sldId id="260" r:id="rId12"/>
    <p:sldId id="272" r:id="rId13"/>
    <p:sldId id="273" r:id="rId14"/>
    <p:sldId id="274" r:id="rId15"/>
    <p:sldId id="286" r:id="rId16"/>
    <p:sldId id="275" r:id="rId17"/>
    <p:sldId id="266" r:id="rId18"/>
    <p:sldId id="261" r:id="rId19"/>
    <p:sldId id="278" r:id="rId20"/>
    <p:sldId id="279" r:id="rId21"/>
    <p:sldId id="277" r:id="rId22"/>
    <p:sldId id="267" r:id="rId23"/>
    <p:sldId id="262" r:id="rId24"/>
    <p:sldId id="280" r:id="rId25"/>
    <p:sldId id="281" r:id="rId26"/>
    <p:sldId id="282" r:id="rId27"/>
    <p:sldId id="283" r:id="rId28"/>
  </p:sldIdLst>
  <p:sldSz cx="12192000" cy="6858000"/>
  <p:notesSz cx="6858000" cy="9144000"/>
  <p:custDataLst>
    <p:tags r:id="rId32"/>
  </p:custDataLst>
  <p:defaultTextStyle>
    <a:defPPr>
      <a:defRPr lang="zh-CN"/>
    </a:defPPr>
    <a:lvl1pPr marL="0" lvl="0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1pPr>
    <a:lvl2pPr marL="457200" lvl="1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2pPr>
    <a:lvl3pPr marL="914400" lvl="2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3pPr>
    <a:lvl4pPr marL="1371600" lvl="3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4pPr>
    <a:lvl5pPr marL="1828800" lvl="4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5pPr>
    <a:lvl6pPr marL="2286000" lvl="5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6pPr>
    <a:lvl7pPr marL="2743200" lvl="6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7pPr>
    <a:lvl8pPr marL="3200400" lvl="7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8pPr>
    <a:lvl9pPr marL="3657600" lvl="8" indent="0" algn="l" defTabSz="914400" rtl="0" eaLnBrk="1" fontAlgn="base" latinLnBrk="0" hangingPunct="1">
      <a:lnSpc>
        <a:spcPct val="100000"/>
      </a:lnSpc>
      <a:spcBef>
        <a:spcPct val="0"/>
      </a:spcBef>
      <a:spcAft>
        <a:spcPct val="0"/>
      </a:spcAft>
      <a:buNone/>
      <a:defRPr b="0" i="0" u="none" kern="1200" baseline="0">
        <a:solidFill>
          <a:schemeClr val="tx1"/>
        </a:solidFill>
        <a:latin typeface="Arial" panose="020B0604020202020204" pitchFamily="34" charset="0"/>
        <a:ea typeface="宋体" panose="02010600030101010101" pitchFamily="2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D000"/>
    <a:srgbClr val="78AD44"/>
    <a:srgbClr val="FF8500"/>
    <a:srgbClr val="FF3399"/>
    <a:srgbClr val="3C78CE"/>
    <a:srgbClr val="3D6DB3"/>
    <a:srgbClr val="92D050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 showGuides="1">
      <p:cViewPr varScale="1">
        <p:scale>
          <a:sx n="86" d="100"/>
          <a:sy n="86" d="100"/>
        </p:scale>
        <p:origin x="-264" y="-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2" Type="http://schemas.openxmlformats.org/officeDocument/2006/relationships/tags" Target="tags/tag2.xml"/><Relationship Id="rId31" Type="http://schemas.openxmlformats.org/officeDocument/2006/relationships/tableStyles" Target="tableStyles.xml"/><Relationship Id="rId30" Type="http://schemas.openxmlformats.org/officeDocument/2006/relationships/viewProps" Target="viewProps.xml"/><Relationship Id="rId3" Type="http://schemas.openxmlformats.org/officeDocument/2006/relationships/slide" Target="slides/slide1.xml"/><Relationship Id="rId29" Type="http://schemas.openxmlformats.org/officeDocument/2006/relationships/presProps" Target="presProps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image" Target="../media/image8.png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Relationship Id="rId3" Type="http://schemas.openxmlformats.org/officeDocument/2006/relationships/image" Target="../media/image4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4" Type="http://schemas.openxmlformats.org/officeDocument/2006/relationships/image" Target="../media/image10.jpeg"/><Relationship Id="rId3" Type="http://schemas.openxmlformats.org/officeDocument/2006/relationships/image" Target="../media/image9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标题幻灯片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50" name="Group 39"/>
          <p:cNvGrpSpPr/>
          <p:nvPr userDrawn="1"/>
        </p:nvGrpSpPr>
        <p:grpSpPr>
          <a:xfrm>
            <a:off x="-11112" y="4046538"/>
            <a:ext cx="12209462" cy="2811462"/>
            <a:chOff x="-5" y="2549"/>
            <a:chExt cx="5768" cy="1771"/>
          </a:xfrm>
        </p:grpSpPr>
        <p:sp>
          <p:nvSpPr>
            <p:cNvPr id="2060" name="Freeform 35"/>
            <p:cNvSpPr/>
            <p:nvPr userDrawn="1"/>
          </p:nvSpPr>
          <p:spPr>
            <a:xfrm>
              <a:off x="-5" y="2549"/>
              <a:ext cx="5768" cy="1771"/>
            </a:xfrm>
            <a:custGeom>
              <a:avLst/>
              <a:gdLst/>
              <a:ahLst/>
              <a:cxnLst>
                <a:cxn ang="0">
                  <a:pos x="5768" y="1771"/>
                </a:cxn>
                <a:cxn ang="0">
                  <a:pos x="5768" y="542"/>
                </a:cxn>
                <a:cxn ang="0">
                  <a:pos x="4920" y="392"/>
                </a:cxn>
                <a:cxn ang="0">
                  <a:pos x="0" y="1148"/>
                </a:cxn>
                <a:cxn ang="0">
                  <a:pos x="0" y="1771"/>
                </a:cxn>
                <a:cxn ang="0">
                  <a:pos x="5768" y="1771"/>
                </a:cxn>
              </a:cxnLst>
              <a:pathLst>
                <a:path w="2204" h="677">
                  <a:moveTo>
                    <a:pt x="2204" y="677"/>
                  </a:moveTo>
                  <a:cubicBezTo>
                    <a:pt x="2204" y="207"/>
                    <a:pt x="2204" y="207"/>
                    <a:pt x="2204" y="207"/>
                  </a:cubicBezTo>
                  <a:cubicBezTo>
                    <a:pt x="2097" y="185"/>
                    <a:pt x="1989" y="166"/>
                    <a:pt x="1880" y="150"/>
                  </a:cubicBezTo>
                  <a:cubicBezTo>
                    <a:pt x="859" y="0"/>
                    <a:pt x="388" y="551"/>
                    <a:pt x="0" y="439"/>
                  </a:cubicBezTo>
                  <a:cubicBezTo>
                    <a:pt x="0" y="677"/>
                    <a:pt x="0" y="677"/>
                    <a:pt x="0" y="677"/>
                  </a:cubicBezTo>
                  <a:lnTo>
                    <a:pt x="2204" y="677"/>
                  </a:lnTo>
                  <a:close/>
                </a:path>
              </a:pathLst>
            </a:custGeom>
            <a:solidFill>
              <a:srgbClr val="F2F2F2">
                <a:alpha val="69803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1" name="Freeform 36"/>
            <p:cNvSpPr/>
            <p:nvPr userDrawn="1"/>
          </p:nvSpPr>
          <p:spPr>
            <a:xfrm>
              <a:off x="-5" y="2806"/>
              <a:ext cx="5768" cy="1514"/>
            </a:xfrm>
            <a:custGeom>
              <a:avLst/>
              <a:gdLst/>
              <a:ahLst/>
              <a:cxnLst>
                <a:cxn ang="0">
                  <a:pos x="5768" y="1514"/>
                </a:cxn>
                <a:cxn ang="0">
                  <a:pos x="5768" y="541"/>
                </a:cxn>
                <a:cxn ang="0">
                  <a:pos x="4920" y="390"/>
                </a:cxn>
                <a:cxn ang="0">
                  <a:pos x="0" y="892"/>
                </a:cxn>
                <a:cxn ang="0">
                  <a:pos x="0" y="1514"/>
                </a:cxn>
                <a:cxn ang="0">
                  <a:pos x="5768" y="1514"/>
                </a:cxn>
              </a:cxnLst>
              <a:pathLst>
                <a:path w="2204" h="579">
                  <a:moveTo>
                    <a:pt x="2204" y="579"/>
                  </a:moveTo>
                  <a:cubicBezTo>
                    <a:pt x="2204" y="207"/>
                    <a:pt x="2204" y="207"/>
                    <a:pt x="2204" y="207"/>
                  </a:cubicBezTo>
                  <a:cubicBezTo>
                    <a:pt x="2097" y="184"/>
                    <a:pt x="1989" y="165"/>
                    <a:pt x="1880" y="149"/>
                  </a:cubicBezTo>
                  <a:cubicBezTo>
                    <a:pt x="859" y="0"/>
                    <a:pt x="388" y="453"/>
                    <a:pt x="0" y="341"/>
                  </a:cubicBezTo>
                  <a:cubicBezTo>
                    <a:pt x="0" y="579"/>
                    <a:pt x="0" y="579"/>
                    <a:pt x="0" y="579"/>
                  </a:cubicBezTo>
                  <a:lnTo>
                    <a:pt x="2204" y="579"/>
                  </a:lnTo>
                  <a:close/>
                </a:path>
              </a:pathLst>
            </a:custGeom>
            <a:solidFill>
              <a:srgbClr val="89CB56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  <p:sp>
          <p:nvSpPr>
            <p:cNvPr id="2062" name="Freeform 37"/>
            <p:cNvSpPr/>
            <p:nvPr userDrawn="1"/>
          </p:nvSpPr>
          <p:spPr>
            <a:xfrm>
              <a:off x="-5" y="2989"/>
              <a:ext cx="5768" cy="1331"/>
            </a:xfrm>
            <a:custGeom>
              <a:avLst/>
              <a:gdLst/>
              <a:ahLst/>
              <a:cxnLst>
                <a:cxn ang="0">
                  <a:pos x="5768" y="1331"/>
                </a:cxn>
                <a:cxn ang="0">
                  <a:pos x="5768" y="541"/>
                </a:cxn>
                <a:cxn ang="0">
                  <a:pos x="4920" y="390"/>
                </a:cxn>
                <a:cxn ang="0">
                  <a:pos x="0" y="709"/>
                </a:cxn>
                <a:cxn ang="0">
                  <a:pos x="0" y="1331"/>
                </a:cxn>
                <a:cxn ang="0">
                  <a:pos x="5768" y="1331"/>
                </a:cxn>
              </a:cxnLst>
              <a:pathLst>
                <a:path w="2204" h="509">
                  <a:moveTo>
                    <a:pt x="2204" y="509"/>
                  </a:moveTo>
                  <a:cubicBezTo>
                    <a:pt x="2204" y="207"/>
                    <a:pt x="2204" y="207"/>
                    <a:pt x="2204" y="207"/>
                  </a:cubicBezTo>
                  <a:cubicBezTo>
                    <a:pt x="2097" y="185"/>
                    <a:pt x="1989" y="165"/>
                    <a:pt x="1880" y="149"/>
                  </a:cubicBezTo>
                  <a:cubicBezTo>
                    <a:pt x="859" y="0"/>
                    <a:pt x="388" y="383"/>
                    <a:pt x="0" y="271"/>
                  </a:cubicBezTo>
                  <a:cubicBezTo>
                    <a:pt x="0" y="509"/>
                    <a:pt x="0" y="509"/>
                    <a:pt x="0" y="509"/>
                  </a:cubicBezTo>
                  <a:lnTo>
                    <a:pt x="2204" y="509"/>
                  </a:lnTo>
                  <a:close/>
                </a:path>
              </a:pathLst>
            </a:custGeom>
            <a:solidFill>
              <a:srgbClr val="66A037">
                <a:alpha val="100000"/>
              </a:srgbClr>
            </a:solidFill>
            <a:ln w="9525">
              <a:noFill/>
            </a:ln>
          </p:spPr>
          <p:txBody>
            <a:bodyPr/>
            <a:p>
              <a:endParaRPr lang="zh-CN" altLang="en-US"/>
            </a:p>
          </p:txBody>
        </p:sp>
      </p:grpSp>
      <p:sp>
        <p:nvSpPr>
          <p:cNvPr id="2051" name="Freeform 25"/>
          <p:cNvSpPr/>
          <p:nvPr userDrawn="1"/>
        </p:nvSpPr>
        <p:spPr>
          <a:xfrm>
            <a:off x="955675" y="5421313"/>
            <a:ext cx="728663" cy="514350"/>
          </a:xfrm>
          <a:custGeom>
            <a:avLst/>
            <a:gdLst/>
            <a:ahLst/>
            <a:cxnLst>
              <a:cxn ang="0">
                <a:pos x="360651" y="0"/>
              </a:cxn>
              <a:cxn ang="0">
                <a:pos x="485775" y="139609"/>
              </a:cxn>
              <a:cxn ang="0">
                <a:pos x="684502" y="183696"/>
              </a:cxn>
              <a:cxn ang="0">
                <a:pos x="390092" y="514350"/>
              </a:cxn>
              <a:cxn ang="0">
                <a:pos x="360651" y="0"/>
              </a:cxn>
            </a:cxnLst>
            <a:pathLst>
              <a:path w="99" h="70">
                <a:moveTo>
                  <a:pt x="49" y="0"/>
                </a:moveTo>
                <a:cubicBezTo>
                  <a:pt x="58" y="0"/>
                  <a:pt x="66" y="9"/>
                  <a:pt x="66" y="19"/>
                </a:cubicBezTo>
                <a:cubicBezTo>
                  <a:pt x="66" y="19"/>
                  <a:pt x="86" y="8"/>
                  <a:pt x="93" y="25"/>
                </a:cubicBezTo>
                <a:cubicBezTo>
                  <a:pt x="99" y="42"/>
                  <a:pt x="91" y="54"/>
                  <a:pt x="53" y="70"/>
                </a:cubicBezTo>
                <a:cubicBezTo>
                  <a:pt x="53" y="70"/>
                  <a:pt x="0" y="0"/>
                  <a:pt x="49" y="0"/>
                </a:cubicBezTo>
                <a:close/>
              </a:path>
            </a:pathLst>
          </a:custGeom>
          <a:solidFill>
            <a:srgbClr val="FF93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052" name="Freeform 29"/>
          <p:cNvSpPr/>
          <p:nvPr userDrawn="1"/>
        </p:nvSpPr>
        <p:spPr>
          <a:xfrm rot="-279921">
            <a:off x="0" y="5384800"/>
            <a:ext cx="1101725" cy="777875"/>
          </a:xfrm>
          <a:custGeom>
            <a:avLst/>
            <a:gdLst/>
            <a:ahLst/>
            <a:cxnLst>
              <a:cxn ang="0">
                <a:pos x="545298" y="0"/>
              </a:cxn>
              <a:cxn ang="0">
                <a:pos x="734483" y="211138"/>
              </a:cxn>
              <a:cxn ang="0">
                <a:pos x="1034954" y="277813"/>
              </a:cxn>
              <a:cxn ang="0">
                <a:pos x="589812" y="777875"/>
              </a:cxn>
              <a:cxn ang="0">
                <a:pos x="545298" y="0"/>
              </a:cxn>
            </a:cxnLst>
            <a:pathLst>
              <a:path w="99" h="70">
                <a:moveTo>
                  <a:pt x="49" y="0"/>
                </a:moveTo>
                <a:cubicBezTo>
                  <a:pt x="58" y="0"/>
                  <a:pt x="66" y="9"/>
                  <a:pt x="66" y="19"/>
                </a:cubicBezTo>
                <a:cubicBezTo>
                  <a:pt x="66" y="19"/>
                  <a:pt x="86" y="8"/>
                  <a:pt x="93" y="25"/>
                </a:cubicBezTo>
                <a:cubicBezTo>
                  <a:pt x="99" y="42"/>
                  <a:pt x="91" y="54"/>
                  <a:pt x="53" y="70"/>
                </a:cubicBezTo>
                <a:cubicBezTo>
                  <a:pt x="53" y="70"/>
                  <a:pt x="0" y="0"/>
                  <a:pt x="49" y="0"/>
                </a:cubicBezTo>
                <a:close/>
              </a:path>
            </a:pathLst>
          </a:custGeom>
          <a:solidFill>
            <a:srgbClr val="FF8A3C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053" name="Freeform 19"/>
          <p:cNvSpPr/>
          <p:nvPr userDrawn="1"/>
        </p:nvSpPr>
        <p:spPr>
          <a:xfrm>
            <a:off x="325438" y="4664075"/>
            <a:ext cx="1531937" cy="1412875"/>
          </a:xfrm>
          <a:custGeom>
            <a:avLst/>
            <a:gdLst/>
            <a:ahLst/>
            <a:cxnLst>
              <a:cxn ang="0">
                <a:pos x="1318350" y="117740"/>
              </a:cxn>
              <a:cxn ang="0">
                <a:pos x="1193143" y="0"/>
              </a:cxn>
              <a:cxn ang="0">
                <a:pos x="1112127" y="397371"/>
              </a:cxn>
              <a:cxn ang="0">
                <a:pos x="1038477" y="375295"/>
              </a:cxn>
              <a:cxn ang="0">
                <a:pos x="1060572" y="338501"/>
              </a:cxn>
              <a:cxn ang="0">
                <a:pos x="928000" y="412089"/>
              </a:cxn>
              <a:cxn ang="0">
                <a:pos x="626032" y="419447"/>
              </a:cxn>
              <a:cxn ang="0">
                <a:pos x="648127" y="375295"/>
              </a:cxn>
              <a:cxn ang="0">
                <a:pos x="670222" y="286990"/>
              </a:cxn>
              <a:cxn ang="0">
                <a:pos x="655492" y="242838"/>
              </a:cxn>
              <a:cxn ang="0">
                <a:pos x="655492" y="206044"/>
              </a:cxn>
              <a:cxn ang="0">
                <a:pos x="567111" y="80946"/>
              </a:cxn>
              <a:cxn ang="0">
                <a:pos x="449270" y="29435"/>
              </a:cxn>
              <a:cxn ang="0">
                <a:pos x="228318" y="294349"/>
              </a:cxn>
              <a:cxn ang="0">
                <a:pos x="294603" y="419447"/>
              </a:cxn>
              <a:cxn ang="0">
                <a:pos x="14730" y="515111"/>
              </a:cxn>
              <a:cxn ang="0">
                <a:pos x="257778" y="647568"/>
              </a:cxn>
              <a:cxn ang="0">
                <a:pos x="0" y="765307"/>
              </a:cxn>
              <a:cxn ang="0">
                <a:pos x="441905" y="757949"/>
              </a:cxn>
              <a:cxn ang="0">
                <a:pos x="515556" y="919840"/>
              </a:cxn>
              <a:cxn ang="0">
                <a:pos x="589207" y="1155320"/>
              </a:cxn>
              <a:cxn ang="0">
                <a:pos x="449270" y="1177396"/>
              </a:cxn>
              <a:cxn ang="0">
                <a:pos x="368254" y="1177396"/>
              </a:cxn>
              <a:cxn ang="0">
                <a:pos x="309333" y="1324570"/>
              </a:cxn>
              <a:cxn ang="0">
                <a:pos x="390349" y="1376081"/>
              </a:cxn>
              <a:cxn ang="0">
                <a:pos x="581841" y="1339288"/>
              </a:cxn>
              <a:cxn ang="0">
                <a:pos x="986921" y="1339288"/>
              </a:cxn>
              <a:cxn ang="0">
                <a:pos x="972191" y="1155320"/>
              </a:cxn>
              <a:cxn ang="0">
                <a:pos x="898540" y="986069"/>
              </a:cxn>
              <a:cxn ang="0">
                <a:pos x="802794" y="684361"/>
              </a:cxn>
              <a:cxn ang="0">
                <a:pos x="1001651" y="699079"/>
              </a:cxn>
              <a:cxn ang="0">
                <a:pos x="1215238" y="654926"/>
              </a:cxn>
              <a:cxn ang="0">
                <a:pos x="1303619" y="677003"/>
              </a:cxn>
              <a:cxn ang="0">
                <a:pos x="1288889" y="551904"/>
              </a:cxn>
              <a:cxn ang="0">
                <a:pos x="1163683" y="566622"/>
              </a:cxn>
              <a:cxn ang="0">
                <a:pos x="920635" y="537187"/>
              </a:cxn>
              <a:cxn ang="0">
                <a:pos x="1009016" y="485676"/>
              </a:cxn>
              <a:cxn ang="0">
                <a:pos x="1134223" y="448882"/>
              </a:cxn>
              <a:cxn ang="0">
                <a:pos x="1156318" y="485676"/>
              </a:cxn>
              <a:cxn ang="0">
                <a:pos x="1517207" y="264914"/>
              </a:cxn>
              <a:cxn ang="0">
                <a:pos x="1318350" y="117740"/>
              </a:cxn>
            </a:cxnLst>
            <a:pathLst>
              <a:path w="208" h="192">
                <a:moveTo>
                  <a:pt x="179" y="16"/>
                </a:moveTo>
                <a:cubicBezTo>
                  <a:pt x="177" y="0"/>
                  <a:pt x="162" y="0"/>
                  <a:pt x="162" y="0"/>
                </a:cubicBezTo>
                <a:cubicBezTo>
                  <a:pt x="134" y="0"/>
                  <a:pt x="143" y="35"/>
                  <a:pt x="151" y="54"/>
                </a:cubicBezTo>
                <a:cubicBezTo>
                  <a:pt x="149" y="52"/>
                  <a:pt x="146" y="51"/>
                  <a:pt x="141" y="51"/>
                </a:cubicBezTo>
                <a:cubicBezTo>
                  <a:pt x="141" y="51"/>
                  <a:pt x="148" y="48"/>
                  <a:pt x="144" y="46"/>
                </a:cubicBezTo>
                <a:cubicBezTo>
                  <a:pt x="141" y="44"/>
                  <a:pt x="128" y="52"/>
                  <a:pt x="126" y="56"/>
                </a:cubicBezTo>
                <a:cubicBezTo>
                  <a:pt x="124" y="59"/>
                  <a:pt x="91" y="63"/>
                  <a:pt x="85" y="57"/>
                </a:cubicBezTo>
                <a:cubicBezTo>
                  <a:pt x="85" y="57"/>
                  <a:pt x="84" y="52"/>
                  <a:pt x="88" y="51"/>
                </a:cubicBezTo>
                <a:cubicBezTo>
                  <a:pt x="91" y="49"/>
                  <a:pt x="95" y="47"/>
                  <a:pt x="91" y="39"/>
                </a:cubicBezTo>
                <a:cubicBezTo>
                  <a:pt x="91" y="38"/>
                  <a:pt x="89" y="36"/>
                  <a:pt x="89" y="33"/>
                </a:cubicBezTo>
                <a:cubicBezTo>
                  <a:pt x="89" y="31"/>
                  <a:pt x="90" y="29"/>
                  <a:pt x="89" y="28"/>
                </a:cubicBezTo>
                <a:cubicBezTo>
                  <a:pt x="83" y="23"/>
                  <a:pt x="78" y="12"/>
                  <a:pt x="77" y="11"/>
                </a:cubicBezTo>
                <a:cubicBezTo>
                  <a:pt x="76" y="7"/>
                  <a:pt x="69" y="1"/>
                  <a:pt x="61" y="4"/>
                </a:cubicBezTo>
                <a:cubicBezTo>
                  <a:pt x="55" y="7"/>
                  <a:pt x="26" y="16"/>
                  <a:pt x="31" y="40"/>
                </a:cubicBezTo>
                <a:cubicBezTo>
                  <a:pt x="33" y="51"/>
                  <a:pt x="40" y="57"/>
                  <a:pt x="40" y="57"/>
                </a:cubicBezTo>
                <a:cubicBezTo>
                  <a:pt x="40" y="57"/>
                  <a:pt x="26" y="74"/>
                  <a:pt x="2" y="70"/>
                </a:cubicBezTo>
                <a:cubicBezTo>
                  <a:pt x="2" y="70"/>
                  <a:pt x="4" y="92"/>
                  <a:pt x="35" y="88"/>
                </a:cubicBezTo>
                <a:cubicBezTo>
                  <a:pt x="35" y="88"/>
                  <a:pt x="20" y="104"/>
                  <a:pt x="0" y="104"/>
                </a:cubicBezTo>
                <a:cubicBezTo>
                  <a:pt x="0" y="104"/>
                  <a:pt x="35" y="133"/>
                  <a:pt x="60" y="103"/>
                </a:cubicBezTo>
                <a:cubicBezTo>
                  <a:pt x="60" y="103"/>
                  <a:pt x="72" y="107"/>
                  <a:pt x="70" y="125"/>
                </a:cubicBezTo>
                <a:cubicBezTo>
                  <a:pt x="68" y="143"/>
                  <a:pt x="80" y="157"/>
                  <a:pt x="80" y="157"/>
                </a:cubicBezTo>
                <a:cubicBezTo>
                  <a:pt x="80" y="157"/>
                  <a:pt x="66" y="155"/>
                  <a:pt x="61" y="160"/>
                </a:cubicBezTo>
                <a:cubicBezTo>
                  <a:pt x="56" y="165"/>
                  <a:pt x="54" y="160"/>
                  <a:pt x="50" y="160"/>
                </a:cubicBezTo>
                <a:cubicBezTo>
                  <a:pt x="45" y="160"/>
                  <a:pt x="41" y="168"/>
                  <a:pt x="42" y="180"/>
                </a:cubicBezTo>
                <a:cubicBezTo>
                  <a:pt x="44" y="192"/>
                  <a:pt x="53" y="187"/>
                  <a:pt x="53" y="187"/>
                </a:cubicBezTo>
                <a:cubicBezTo>
                  <a:pt x="79" y="182"/>
                  <a:pt x="79" y="182"/>
                  <a:pt x="79" y="182"/>
                </a:cubicBezTo>
                <a:cubicBezTo>
                  <a:pt x="134" y="182"/>
                  <a:pt x="134" y="182"/>
                  <a:pt x="134" y="182"/>
                </a:cubicBezTo>
                <a:cubicBezTo>
                  <a:pt x="132" y="157"/>
                  <a:pt x="132" y="157"/>
                  <a:pt x="132" y="157"/>
                </a:cubicBezTo>
                <a:cubicBezTo>
                  <a:pt x="132" y="157"/>
                  <a:pt x="129" y="141"/>
                  <a:pt x="122" y="134"/>
                </a:cubicBezTo>
                <a:cubicBezTo>
                  <a:pt x="122" y="134"/>
                  <a:pt x="127" y="117"/>
                  <a:pt x="109" y="93"/>
                </a:cubicBezTo>
                <a:cubicBezTo>
                  <a:pt x="109" y="93"/>
                  <a:pt x="123" y="95"/>
                  <a:pt x="136" y="95"/>
                </a:cubicBezTo>
                <a:cubicBezTo>
                  <a:pt x="149" y="95"/>
                  <a:pt x="165" y="89"/>
                  <a:pt x="165" y="89"/>
                </a:cubicBezTo>
                <a:cubicBezTo>
                  <a:pt x="177" y="92"/>
                  <a:pt x="177" y="92"/>
                  <a:pt x="177" y="92"/>
                </a:cubicBezTo>
                <a:cubicBezTo>
                  <a:pt x="177" y="92"/>
                  <a:pt x="190" y="84"/>
                  <a:pt x="175" y="75"/>
                </a:cubicBezTo>
                <a:cubicBezTo>
                  <a:pt x="160" y="67"/>
                  <a:pt x="158" y="77"/>
                  <a:pt x="158" y="77"/>
                </a:cubicBezTo>
                <a:cubicBezTo>
                  <a:pt x="158" y="77"/>
                  <a:pt x="131" y="77"/>
                  <a:pt x="125" y="73"/>
                </a:cubicBezTo>
                <a:cubicBezTo>
                  <a:pt x="125" y="73"/>
                  <a:pt x="136" y="66"/>
                  <a:pt x="137" y="66"/>
                </a:cubicBezTo>
                <a:cubicBezTo>
                  <a:pt x="137" y="66"/>
                  <a:pt x="150" y="64"/>
                  <a:pt x="154" y="61"/>
                </a:cubicBezTo>
                <a:cubicBezTo>
                  <a:pt x="156" y="64"/>
                  <a:pt x="157" y="66"/>
                  <a:pt x="157" y="66"/>
                </a:cubicBezTo>
                <a:cubicBezTo>
                  <a:pt x="157" y="66"/>
                  <a:pt x="204" y="64"/>
                  <a:pt x="206" y="36"/>
                </a:cubicBezTo>
                <a:cubicBezTo>
                  <a:pt x="208" y="8"/>
                  <a:pt x="179" y="16"/>
                  <a:pt x="179" y="16"/>
                </a:cubicBezTo>
                <a:close/>
              </a:path>
            </a:pathLst>
          </a:custGeom>
          <a:solidFill>
            <a:srgbClr val="92D05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054" name="Freeform 20"/>
          <p:cNvSpPr/>
          <p:nvPr userDrawn="1"/>
        </p:nvSpPr>
        <p:spPr>
          <a:xfrm>
            <a:off x="604838" y="5440363"/>
            <a:ext cx="884237" cy="655637"/>
          </a:xfrm>
          <a:custGeom>
            <a:avLst/>
            <a:gdLst/>
            <a:ahLst/>
            <a:cxnLst>
              <a:cxn ang="0">
                <a:pos x="250534" y="206268"/>
              </a:cxn>
              <a:cxn ang="0">
                <a:pos x="456856" y="206268"/>
              </a:cxn>
              <a:cxn ang="0">
                <a:pos x="736864" y="184168"/>
              </a:cxn>
              <a:cxn ang="0">
                <a:pos x="589491" y="655637"/>
              </a:cxn>
              <a:cxn ang="0">
                <a:pos x="250534" y="206268"/>
              </a:cxn>
            </a:cxnLst>
            <a:pathLst>
              <a:path w="120" h="89">
                <a:moveTo>
                  <a:pt x="34" y="28"/>
                </a:moveTo>
                <a:cubicBezTo>
                  <a:pt x="34" y="28"/>
                  <a:pt x="47" y="16"/>
                  <a:pt x="62" y="28"/>
                </a:cubicBezTo>
                <a:cubicBezTo>
                  <a:pt x="62" y="28"/>
                  <a:pt x="81" y="0"/>
                  <a:pt x="100" y="25"/>
                </a:cubicBezTo>
                <a:cubicBezTo>
                  <a:pt x="120" y="51"/>
                  <a:pt x="80" y="89"/>
                  <a:pt x="80" y="89"/>
                </a:cubicBezTo>
                <a:cubicBezTo>
                  <a:pt x="80" y="89"/>
                  <a:pt x="0" y="58"/>
                  <a:pt x="34" y="28"/>
                </a:cubicBezTo>
                <a:close/>
              </a:path>
            </a:pathLst>
          </a:cu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055" name="Freeform 21"/>
          <p:cNvSpPr/>
          <p:nvPr userDrawn="1"/>
        </p:nvSpPr>
        <p:spPr>
          <a:xfrm>
            <a:off x="1252538" y="5303838"/>
            <a:ext cx="795337" cy="588962"/>
          </a:xfrm>
          <a:custGeom>
            <a:avLst/>
            <a:gdLst/>
            <a:ahLst/>
            <a:cxnLst>
              <a:cxn ang="0">
                <a:pos x="279841" y="95706"/>
              </a:cxn>
              <a:cxn ang="0">
                <a:pos x="463947" y="154603"/>
              </a:cxn>
              <a:cxn ang="0">
                <a:pos x="721695" y="206137"/>
              </a:cxn>
              <a:cxn ang="0">
                <a:pos x="456582" y="588962"/>
              </a:cxn>
              <a:cxn ang="0">
                <a:pos x="279841" y="95706"/>
              </a:cxn>
            </a:cxnLst>
            <a:pathLst>
              <a:path w="108" h="80">
                <a:moveTo>
                  <a:pt x="38" y="13"/>
                </a:moveTo>
                <a:cubicBezTo>
                  <a:pt x="38" y="13"/>
                  <a:pt x="53" y="6"/>
                  <a:pt x="63" y="21"/>
                </a:cubicBezTo>
                <a:cubicBezTo>
                  <a:pt x="63" y="21"/>
                  <a:pt x="87" y="0"/>
                  <a:pt x="98" y="28"/>
                </a:cubicBezTo>
                <a:cubicBezTo>
                  <a:pt x="108" y="56"/>
                  <a:pt x="62" y="80"/>
                  <a:pt x="62" y="80"/>
                </a:cubicBezTo>
                <a:cubicBezTo>
                  <a:pt x="62" y="80"/>
                  <a:pt x="0" y="30"/>
                  <a:pt x="38" y="13"/>
                </a:cubicBezTo>
                <a:close/>
              </a:path>
            </a:pathLst>
          </a:custGeom>
          <a:solidFill>
            <a:srgbClr val="FF8636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sp>
        <p:nvSpPr>
          <p:cNvPr id="2056" name="Freeform 24"/>
          <p:cNvSpPr/>
          <p:nvPr userDrawn="1"/>
        </p:nvSpPr>
        <p:spPr>
          <a:xfrm>
            <a:off x="-254000" y="5349875"/>
            <a:ext cx="898525" cy="736600"/>
          </a:xfrm>
          <a:custGeom>
            <a:avLst/>
            <a:gdLst/>
            <a:ahLst/>
            <a:cxnLst>
              <a:cxn ang="0">
                <a:pos x="559737" y="206248"/>
              </a:cxn>
              <a:cxn ang="0">
                <a:pos x="353518" y="0"/>
              </a:cxn>
              <a:cxn ang="0">
                <a:pos x="405073" y="736600"/>
              </a:cxn>
              <a:cxn ang="0">
                <a:pos x="861700" y="405130"/>
              </a:cxn>
              <a:cxn ang="0">
                <a:pos x="559737" y="206248"/>
              </a:cxn>
            </a:cxnLst>
            <a:pathLst>
              <a:path w="122" h="100">
                <a:moveTo>
                  <a:pt x="76" y="28"/>
                </a:moveTo>
                <a:cubicBezTo>
                  <a:pt x="76" y="28"/>
                  <a:pt x="71" y="0"/>
                  <a:pt x="48" y="0"/>
                </a:cubicBezTo>
                <a:cubicBezTo>
                  <a:pt x="24" y="0"/>
                  <a:pt x="0" y="49"/>
                  <a:pt x="55" y="100"/>
                </a:cubicBezTo>
                <a:cubicBezTo>
                  <a:pt x="55" y="100"/>
                  <a:pt x="112" y="82"/>
                  <a:pt x="117" y="55"/>
                </a:cubicBezTo>
                <a:cubicBezTo>
                  <a:pt x="122" y="29"/>
                  <a:pt x="93" y="25"/>
                  <a:pt x="76" y="28"/>
                </a:cubicBezTo>
                <a:close/>
              </a:path>
            </a:pathLst>
          </a:custGeom>
          <a:solidFill>
            <a:srgbClr val="FF6600">
              <a:alpha val="100000"/>
            </a:srgbClr>
          </a:solidFill>
          <a:ln w="9525">
            <a:noFill/>
          </a:ln>
        </p:spPr>
        <p:txBody>
          <a:bodyPr/>
          <a:p>
            <a:endParaRPr lang="zh-CN" altLang="en-US"/>
          </a:p>
        </p:txBody>
      </p:sp>
      <p:pic>
        <p:nvPicPr>
          <p:cNvPr id="2057" name="图片 1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047875" y="1722438"/>
            <a:ext cx="6818313" cy="11382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" name="TextBox 2"/>
          <p:cNvSpPr txBox="1"/>
          <p:nvPr/>
        </p:nvSpPr>
        <p:spPr>
          <a:xfrm>
            <a:off x="9944676" y="372800"/>
            <a:ext cx="1944216" cy="523220"/>
          </a:xfrm>
          <a:prstGeom prst="rect">
            <a:avLst/>
          </a:prstGeom>
          <a:noFill/>
          <a:effectLst>
            <a:reflection blurRad="6350" stA="50000" endA="300" endPos="38500" dist="50800" dir="5400000" sy="-100000" algn="bl" rotWithShape="0"/>
          </a:effectLst>
        </p:spPr>
        <p:txBody>
          <a:bodyPr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>
                  <a:reflection blurRad="6350" stA="55000" endA="300" endPos="45500" dir="5400000" sy="-100000" algn="bl" rotWithShape="0"/>
                </a:effectLst>
                <a:uLnTx/>
                <a:uFillTx/>
                <a:latin typeface="Broadway" pitchFamily="82" charset="0"/>
                <a:ea typeface="楷体" panose="02010609060101010101" pitchFamily="49" charset="-122"/>
                <a:cs typeface="经典繁仿黑" pitchFamily="49" charset="-122"/>
              </a:rPr>
              <a:t>LOGO</a:t>
            </a:r>
            <a:endParaRPr kumimoji="0" lang="zh-CN" altLang="en-US" sz="2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>
                <a:reflection blurRad="6350" stA="55000" endA="300" endPos="45500" dir="5400000" sy="-100000" algn="bl" rotWithShape="0"/>
              </a:effectLst>
              <a:uLnTx/>
              <a:uFillTx/>
              <a:latin typeface="Broadway" pitchFamily="82" charset="0"/>
              <a:ea typeface="楷体" panose="02010609060101010101" pitchFamily="49" charset="-122"/>
              <a:cs typeface="经典繁仿黑" pitchFamily="49" charset="-122"/>
            </a:endParaRPr>
          </a:p>
        </p:txBody>
      </p:sp>
      <p:sp>
        <p:nvSpPr>
          <p:cNvPr id="2059" name="矩形 16"/>
          <p:cNvSpPr/>
          <p:nvPr userDrawn="1"/>
        </p:nvSpPr>
        <p:spPr>
          <a:xfrm>
            <a:off x="2047875" y="1273175"/>
            <a:ext cx="3959225" cy="36988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defTabSz="1217930" eaLnBrk="1" hangingPunct="1"/>
            <a:r>
              <a:rPr lang="zh-CN" altLang="en-US" i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人力资源部内训之</a:t>
            </a:r>
            <a:endParaRPr lang="zh-CN" altLang="en-US" i="1" dirty="0">
              <a:solidFill>
                <a:schemeClr val="bg1"/>
              </a:solidFill>
              <a:latin typeface="Calibri" panose="020F050202020403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3_两栏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图片 4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1_标题幻灯片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914400" y="619125"/>
            <a:ext cx="165100" cy="596900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838200" y="619125"/>
            <a:ext cx="63500" cy="5969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076" name="矩形 6"/>
          <p:cNvSpPr/>
          <p:nvPr userDrawn="1"/>
        </p:nvSpPr>
        <p:spPr>
          <a:xfrm>
            <a:off x="1125538" y="533400"/>
            <a:ext cx="2003425" cy="766763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12000"/>
              </a:lnSpc>
            </a:pPr>
            <a:r>
              <a:rPr lang="zh-CN" altLang="en-US" sz="2400" b="1" dirty="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目录页 </a:t>
            </a:r>
            <a:r>
              <a:rPr lang="en-US" altLang="zh-CN" sz="2400" b="1" dirty="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400" b="1" dirty="0">
              <a:solidFill>
                <a:srgbClr val="F2F2F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lnSpc>
                <a:spcPct val="112000"/>
              </a:lnSpc>
            </a:pPr>
            <a:r>
              <a:rPr lang="en-US" altLang="zh-CN" sz="1600" dirty="0">
                <a:solidFill>
                  <a:srgbClr val="FF9300"/>
                </a:solidFill>
                <a:latin typeface="Calibri" panose="020F0502020204030204" pitchFamily="34" charset="0"/>
              </a:rPr>
              <a:t>CONTENTS PAGE </a:t>
            </a:r>
            <a:endParaRPr lang="zh-CN" altLang="en-US" dirty="0">
              <a:solidFill>
                <a:srgbClr val="FF9300"/>
              </a:solidFill>
              <a:latin typeface="Calibri" panose="020F0502020204030204" pitchFamily="34" charset="0"/>
            </a:endParaRPr>
          </a:p>
        </p:txBody>
      </p:sp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5662613" y="4732338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04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员工关怀实施步骤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TextBox 6"/>
          <p:cNvSpPr txBox="1">
            <a:spLocks noChangeArrowheads="1"/>
          </p:cNvSpPr>
          <p:nvPr/>
        </p:nvSpPr>
        <p:spPr bwMode="auto">
          <a:xfrm>
            <a:off x="5662613" y="2500313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01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员工关怀目的</a:t>
            </a: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TextBox 10"/>
          <p:cNvSpPr txBox="1">
            <a:spLocks noChangeArrowheads="1"/>
          </p:cNvSpPr>
          <p:nvPr/>
        </p:nvSpPr>
        <p:spPr bwMode="auto">
          <a:xfrm>
            <a:off x="5662613" y="3244850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02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员工关怀需求分析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TextBox 11"/>
          <p:cNvSpPr txBox="1">
            <a:spLocks noChangeArrowheads="1"/>
          </p:cNvSpPr>
          <p:nvPr/>
        </p:nvSpPr>
        <p:spPr bwMode="auto">
          <a:xfrm>
            <a:off x="5662613" y="3989388"/>
            <a:ext cx="3832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03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员工关怀实施原则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2" name="直接箭头连接符 11"/>
          <p:cNvCxnSpPr/>
          <p:nvPr/>
        </p:nvCxnSpPr>
        <p:spPr>
          <a:xfrm>
            <a:off x="5022850" y="1757363"/>
            <a:ext cx="0" cy="3960813"/>
          </a:xfrm>
          <a:prstGeom prst="straightConnector1">
            <a:avLst/>
          </a:prstGeom>
          <a:ln w="38100">
            <a:solidFill>
              <a:srgbClr val="66B437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082" name="组合 31"/>
          <p:cNvGrpSpPr/>
          <p:nvPr userDrawn="1"/>
        </p:nvGrpSpPr>
        <p:grpSpPr>
          <a:xfrm>
            <a:off x="4878388" y="2503488"/>
            <a:ext cx="288925" cy="288925"/>
            <a:chOff x="4879089" y="2503711"/>
            <a:chExt cx="288032" cy="288032"/>
          </a:xfrm>
        </p:grpSpPr>
        <p:sp>
          <p:nvSpPr>
            <p:cNvPr id="14" name="椭圆 13"/>
            <p:cNvSpPr/>
            <p:nvPr/>
          </p:nvSpPr>
          <p:spPr>
            <a:xfrm>
              <a:off x="4879089" y="2503711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5" name="椭圆 14"/>
            <p:cNvSpPr/>
            <p:nvPr/>
          </p:nvSpPr>
          <p:spPr>
            <a:xfrm>
              <a:off x="4969296" y="2593918"/>
              <a:ext cx="107616" cy="107616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083" name="组合 34"/>
          <p:cNvGrpSpPr/>
          <p:nvPr userDrawn="1"/>
        </p:nvGrpSpPr>
        <p:grpSpPr>
          <a:xfrm>
            <a:off x="4878388" y="3257550"/>
            <a:ext cx="288925" cy="287338"/>
            <a:chOff x="4879089" y="3248992"/>
            <a:chExt cx="288032" cy="288032"/>
          </a:xfrm>
        </p:grpSpPr>
        <p:sp>
          <p:nvSpPr>
            <p:cNvPr id="17" name="椭圆 16"/>
            <p:cNvSpPr/>
            <p:nvPr/>
          </p:nvSpPr>
          <p:spPr>
            <a:xfrm>
              <a:off x="4879089" y="3248992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8" name="椭圆 17"/>
            <p:cNvSpPr/>
            <p:nvPr/>
          </p:nvSpPr>
          <p:spPr>
            <a:xfrm>
              <a:off x="4969296" y="3339699"/>
              <a:ext cx="107616" cy="106619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084" name="组合 37"/>
          <p:cNvGrpSpPr/>
          <p:nvPr userDrawn="1"/>
        </p:nvGrpSpPr>
        <p:grpSpPr>
          <a:xfrm>
            <a:off x="4878388" y="4011613"/>
            <a:ext cx="288925" cy="287337"/>
            <a:chOff x="4879089" y="4027506"/>
            <a:chExt cx="288032" cy="288032"/>
          </a:xfrm>
        </p:grpSpPr>
        <p:sp>
          <p:nvSpPr>
            <p:cNvPr id="20" name="椭圆 19"/>
            <p:cNvSpPr/>
            <p:nvPr/>
          </p:nvSpPr>
          <p:spPr>
            <a:xfrm>
              <a:off x="4879089" y="4027506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" name="椭圆 20"/>
            <p:cNvSpPr/>
            <p:nvPr/>
          </p:nvSpPr>
          <p:spPr>
            <a:xfrm>
              <a:off x="4969296" y="4118212"/>
              <a:ext cx="107616" cy="106620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3085" name="组合 40"/>
          <p:cNvGrpSpPr/>
          <p:nvPr userDrawn="1"/>
        </p:nvGrpSpPr>
        <p:grpSpPr>
          <a:xfrm>
            <a:off x="4878388" y="4765675"/>
            <a:ext cx="288925" cy="287338"/>
            <a:chOff x="4879089" y="4790796"/>
            <a:chExt cx="288032" cy="288032"/>
          </a:xfrm>
        </p:grpSpPr>
        <p:sp>
          <p:nvSpPr>
            <p:cNvPr id="23" name="椭圆 22"/>
            <p:cNvSpPr/>
            <p:nvPr/>
          </p:nvSpPr>
          <p:spPr>
            <a:xfrm>
              <a:off x="4879089" y="4790796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4" name="椭圆 23"/>
            <p:cNvSpPr/>
            <p:nvPr/>
          </p:nvSpPr>
          <p:spPr>
            <a:xfrm>
              <a:off x="4969296" y="4881503"/>
              <a:ext cx="107616" cy="106619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自定义版式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直接箭头连接符 4"/>
          <p:cNvCxnSpPr/>
          <p:nvPr/>
        </p:nvCxnSpPr>
        <p:spPr>
          <a:xfrm>
            <a:off x="5022850" y="1757363"/>
            <a:ext cx="0" cy="3960813"/>
          </a:xfrm>
          <a:prstGeom prst="straightConnector1">
            <a:avLst/>
          </a:prstGeom>
          <a:ln w="38100">
            <a:solidFill>
              <a:srgbClr val="66B437"/>
            </a:solidFill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矩形 5"/>
          <p:cNvSpPr/>
          <p:nvPr/>
        </p:nvSpPr>
        <p:spPr>
          <a:xfrm>
            <a:off x="914400" y="619125"/>
            <a:ext cx="165100" cy="596900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838200" y="619125"/>
            <a:ext cx="63500" cy="5969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101" name="矩形 7"/>
          <p:cNvSpPr/>
          <p:nvPr userDrawn="1"/>
        </p:nvSpPr>
        <p:spPr>
          <a:xfrm>
            <a:off x="1125538" y="533400"/>
            <a:ext cx="2003425" cy="782638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lvl="0" eaLnBrk="1" hangingPunct="1">
              <a:lnSpc>
                <a:spcPct val="112000"/>
              </a:lnSpc>
            </a:pPr>
            <a:r>
              <a:rPr lang="zh-CN" altLang="en-US" sz="2400" b="1" dirty="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过渡页 </a:t>
            </a:r>
            <a:r>
              <a:rPr lang="en-US" altLang="zh-CN" sz="2400" b="1" dirty="0">
                <a:solidFill>
                  <a:srgbClr val="F2F2F2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 </a:t>
            </a:r>
            <a:endParaRPr lang="en-US" altLang="zh-CN" sz="2400" b="1" dirty="0">
              <a:solidFill>
                <a:srgbClr val="F2F2F2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lvl="0" eaLnBrk="1" hangingPunct="1">
              <a:lnSpc>
                <a:spcPct val="112000"/>
              </a:lnSpc>
            </a:pPr>
            <a:r>
              <a:rPr lang="en-US" altLang="zh-CN" sz="1600" dirty="0">
                <a:solidFill>
                  <a:srgbClr val="FF9300"/>
                </a:solidFill>
                <a:latin typeface="Calibri" panose="020F0502020204030204" pitchFamily="34" charset="0"/>
              </a:rPr>
              <a:t>TRANSITION PAGE </a:t>
            </a:r>
            <a:endParaRPr lang="zh-CN" altLang="en-US" dirty="0">
              <a:solidFill>
                <a:srgbClr val="FF9300"/>
              </a:solidFill>
              <a:latin typeface="Calibri" panose="020F0502020204030204" pitchFamily="34" charset="0"/>
            </a:endParaRPr>
          </a:p>
        </p:txBody>
      </p:sp>
      <p:grpSp>
        <p:nvGrpSpPr>
          <p:cNvPr id="4102" name="组合 24"/>
          <p:cNvGrpSpPr/>
          <p:nvPr userDrawn="1"/>
        </p:nvGrpSpPr>
        <p:grpSpPr>
          <a:xfrm>
            <a:off x="4878388" y="2503488"/>
            <a:ext cx="288925" cy="288925"/>
            <a:chOff x="4879089" y="2503711"/>
            <a:chExt cx="288032" cy="288032"/>
          </a:xfrm>
        </p:grpSpPr>
        <p:sp>
          <p:nvSpPr>
            <p:cNvPr id="10" name="椭圆 9"/>
            <p:cNvSpPr/>
            <p:nvPr/>
          </p:nvSpPr>
          <p:spPr>
            <a:xfrm>
              <a:off x="4879089" y="2503711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1" name="椭圆 10"/>
            <p:cNvSpPr/>
            <p:nvPr/>
          </p:nvSpPr>
          <p:spPr>
            <a:xfrm>
              <a:off x="4969296" y="2593918"/>
              <a:ext cx="107616" cy="107616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103" name="组合 27"/>
          <p:cNvGrpSpPr/>
          <p:nvPr userDrawn="1"/>
        </p:nvGrpSpPr>
        <p:grpSpPr>
          <a:xfrm>
            <a:off x="4878388" y="3257550"/>
            <a:ext cx="288925" cy="287338"/>
            <a:chOff x="4879089" y="3248992"/>
            <a:chExt cx="288032" cy="288032"/>
          </a:xfrm>
        </p:grpSpPr>
        <p:sp>
          <p:nvSpPr>
            <p:cNvPr id="13" name="椭圆 12"/>
            <p:cNvSpPr/>
            <p:nvPr/>
          </p:nvSpPr>
          <p:spPr>
            <a:xfrm>
              <a:off x="4879089" y="3248992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椭圆 13"/>
            <p:cNvSpPr/>
            <p:nvPr/>
          </p:nvSpPr>
          <p:spPr>
            <a:xfrm>
              <a:off x="4969296" y="3339699"/>
              <a:ext cx="107616" cy="106619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104" name="组合 30"/>
          <p:cNvGrpSpPr/>
          <p:nvPr userDrawn="1"/>
        </p:nvGrpSpPr>
        <p:grpSpPr>
          <a:xfrm>
            <a:off x="4878388" y="4011613"/>
            <a:ext cx="288925" cy="287337"/>
            <a:chOff x="4879089" y="4027506"/>
            <a:chExt cx="288032" cy="288032"/>
          </a:xfrm>
        </p:grpSpPr>
        <p:sp>
          <p:nvSpPr>
            <p:cNvPr id="16" name="椭圆 15"/>
            <p:cNvSpPr/>
            <p:nvPr/>
          </p:nvSpPr>
          <p:spPr>
            <a:xfrm>
              <a:off x="4879089" y="4027506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椭圆 16"/>
            <p:cNvSpPr/>
            <p:nvPr/>
          </p:nvSpPr>
          <p:spPr>
            <a:xfrm>
              <a:off x="4969296" y="4118212"/>
              <a:ext cx="107616" cy="106620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grpSp>
        <p:nvGrpSpPr>
          <p:cNvPr id="4105" name="组合 33"/>
          <p:cNvGrpSpPr/>
          <p:nvPr userDrawn="1"/>
        </p:nvGrpSpPr>
        <p:grpSpPr>
          <a:xfrm>
            <a:off x="4878388" y="4765675"/>
            <a:ext cx="288925" cy="287338"/>
            <a:chOff x="4879089" y="4790796"/>
            <a:chExt cx="288032" cy="288032"/>
          </a:xfrm>
        </p:grpSpPr>
        <p:sp>
          <p:nvSpPr>
            <p:cNvPr id="19" name="椭圆 18"/>
            <p:cNvSpPr/>
            <p:nvPr/>
          </p:nvSpPr>
          <p:spPr>
            <a:xfrm>
              <a:off x="4879089" y="4790796"/>
              <a:ext cx="288032" cy="288032"/>
            </a:xfrm>
            <a:prstGeom prst="ellipse">
              <a:avLst/>
            </a:prstGeom>
            <a:solidFill>
              <a:schemeClr val="bg1"/>
            </a:solidFill>
            <a:ln w="57150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4969296" y="4881503"/>
              <a:ext cx="107616" cy="106619"/>
            </a:xfrm>
            <a:prstGeom prst="ellipse">
              <a:avLst/>
            </a:prstGeom>
            <a:solidFill>
              <a:srgbClr val="66B43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1" name="TextBox 5"/>
          <p:cNvSpPr txBox="1">
            <a:spLocks noChangeArrowheads="1"/>
          </p:cNvSpPr>
          <p:nvPr/>
        </p:nvSpPr>
        <p:spPr bwMode="auto">
          <a:xfrm>
            <a:off x="5662613" y="4732338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04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员工关怀实施步骤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TextBox 6"/>
          <p:cNvSpPr txBox="1">
            <a:spLocks noChangeArrowheads="1"/>
          </p:cNvSpPr>
          <p:nvPr/>
        </p:nvSpPr>
        <p:spPr bwMode="auto">
          <a:xfrm>
            <a:off x="5662613" y="2500313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01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员工关怀目的</a:t>
            </a:r>
            <a:r>
              <a:rPr kumimoji="0" lang="en-US" altLang="zh-CN" sz="18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3" name="TextBox 10"/>
          <p:cNvSpPr txBox="1">
            <a:spLocks noChangeArrowheads="1"/>
          </p:cNvSpPr>
          <p:nvPr/>
        </p:nvSpPr>
        <p:spPr bwMode="auto">
          <a:xfrm>
            <a:off x="5662613" y="3244850"/>
            <a:ext cx="38322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02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员工关怀需求分析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TextBox 11"/>
          <p:cNvSpPr txBox="1">
            <a:spLocks noChangeArrowheads="1"/>
          </p:cNvSpPr>
          <p:nvPr/>
        </p:nvSpPr>
        <p:spPr bwMode="auto">
          <a:xfrm>
            <a:off x="5662613" y="3989388"/>
            <a:ext cx="3832225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03    </a:t>
            </a:r>
            <a:r>
              <a: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员工关怀实施原则</a:t>
            </a:r>
            <a:endParaRPr kumimoji="0" lang="zh-CN" altLang="en-US" sz="2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04850" y="715963"/>
            <a:ext cx="2700338" cy="266700"/>
          </a:xfrm>
          <a:prstGeom prst="roundRect">
            <a:avLst>
              <a:gd name="adj" fmla="val 12104"/>
            </a:avLst>
          </a:prstGeom>
          <a:gradFill>
            <a:gsLst>
              <a:gs pos="0">
                <a:srgbClr val="9BD262"/>
              </a:gs>
              <a:gs pos="12000">
                <a:srgbClr val="78B244"/>
              </a:gs>
              <a:gs pos="55000">
                <a:srgbClr val="78AA44"/>
              </a:gs>
              <a:gs pos="48000">
                <a:srgbClr val="78AA44"/>
              </a:gs>
              <a:gs pos="100000">
                <a:srgbClr val="99D262"/>
              </a:gs>
              <a:gs pos="90000">
                <a:srgbClr val="78B24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730250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1352550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平行四边形 7"/>
          <p:cNvSpPr/>
          <p:nvPr/>
        </p:nvSpPr>
        <p:spPr>
          <a:xfrm>
            <a:off x="19764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平行四边形 8"/>
          <p:cNvSpPr/>
          <p:nvPr/>
        </p:nvSpPr>
        <p:spPr>
          <a:xfrm>
            <a:off x="25987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0" name="图片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76600" y="669925"/>
            <a:ext cx="360363" cy="358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1" name="TextBox 8"/>
          <p:cNvSpPr txBox="1">
            <a:spLocks noChangeArrowheads="1"/>
          </p:cNvSpPr>
          <p:nvPr/>
        </p:nvSpPr>
        <p:spPr bwMode="auto">
          <a:xfrm>
            <a:off x="2535238" y="349250"/>
            <a:ext cx="282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第一章</a:t>
            </a: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员工关怀目的</a:t>
            </a: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节标题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04850" y="715963"/>
            <a:ext cx="5472113" cy="266700"/>
          </a:xfrm>
          <a:prstGeom prst="roundRect">
            <a:avLst>
              <a:gd name="adj" fmla="val 12104"/>
            </a:avLst>
          </a:prstGeom>
          <a:gradFill>
            <a:gsLst>
              <a:gs pos="0">
                <a:srgbClr val="9BD262"/>
              </a:gs>
              <a:gs pos="12000">
                <a:srgbClr val="78B244"/>
              </a:gs>
              <a:gs pos="55000">
                <a:srgbClr val="78AA44"/>
              </a:gs>
              <a:gs pos="48000">
                <a:srgbClr val="78AA44"/>
              </a:gs>
              <a:gs pos="100000">
                <a:srgbClr val="99D262"/>
              </a:gs>
              <a:gs pos="90000">
                <a:srgbClr val="78B24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730250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1352550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平行四边形 7"/>
          <p:cNvSpPr/>
          <p:nvPr/>
        </p:nvSpPr>
        <p:spPr>
          <a:xfrm>
            <a:off x="19764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平行四边形 8"/>
          <p:cNvSpPr/>
          <p:nvPr/>
        </p:nvSpPr>
        <p:spPr>
          <a:xfrm>
            <a:off x="25987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38433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平行四边形 10"/>
          <p:cNvSpPr/>
          <p:nvPr/>
        </p:nvSpPr>
        <p:spPr>
          <a:xfrm>
            <a:off x="32210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平行四边形 11"/>
          <p:cNvSpPr/>
          <p:nvPr/>
        </p:nvSpPr>
        <p:spPr>
          <a:xfrm>
            <a:off x="44656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5087938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平行四边形 13"/>
          <p:cNvSpPr/>
          <p:nvPr/>
        </p:nvSpPr>
        <p:spPr>
          <a:xfrm>
            <a:off x="57118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5" name="图片 1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07100" y="669925"/>
            <a:ext cx="360363" cy="358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6" name="TextBox 8"/>
          <p:cNvSpPr txBox="1">
            <a:spLocks noChangeArrowheads="1"/>
          </p:cNvSpPr>
          <p:nvPr/>
        </p:nvSpPr>
        <p:spPr bwMode="auto">
          <a:xfrm>
            <a:off x="4960938" y="349250"/>
            <a:ext cx="282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第二章</a:t>
            </a: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员工关怀需求分析</a:t>
            </a: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两栏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04850" y="715963"/>
            <a:ext cx="8027988" cy="266700"/>
          </a:xfrm>
          <a:prstGeom prst="roundRect">
            <a:avLst>
              <a:gd name="adj" fmla="val 12104"/>
            </a:avLst>
          </a:prstGeom>
          <a:gradFill>
            <a:gsLst>
              <a:gs pos="0">
                <a:srgbClr val="9BD262"/>
              </a:gs>
              <a:gs pos="12000">
                <a:srgbClr val="78B244"/>
              </a:gs>
              <a:gs pos="55000">
                <a:srgbClr val="78AA44"/>
              </a:gs>
              <a:gs pos="48000">
                <a:srgbClr val="78AA44"/>
              </a:gs>
              <a:gs pos="100000">
                <a:srgbClr val="99D262"/>
              </a:gs>
              <a:gs pos="90000">
                <a:srgbClr val="78B24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730250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1352550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平行四边形 7"/>
          <p:cNvSpPr/>
          <p:nvPr/>
        </p:nvSpPr>
        <p:spPr>
          <a:xfrm>
            <a:off x="19764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平行四边形 8"/>
          <p:cNvSpPr/>
          <p:nvPr/>
        </p:nvSpPr>
        <p:spPr>
          <a:xfrm>
            <a:off x="25987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38433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平行四边形 10"/>
          <p:cNvSpPr/>
          <p:nvPr/>
        </p:nvSpPr>
        <p:spPr>
          <a:xfrm>
            <a:off x="32210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平行四边形 11"/>
          <p:cNvSpPr/>
          <p:nvPr/>
        </p:nvSpPr>
        <p:spPr>
          <a:xfrm>
            <a:off x="44656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5087938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平行四边形 13"/>
          <p:cNvSpPr/>
          <p:nvPr/>
        </p:nvSpPr>
        <p:spPr>
          <a:xfrm>
            <a:off x="57118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63341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69564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75787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平行四边形 17"/>
          <p:cNvSpPr/>
          <p:nvPr/>
        </p:nvSpPr>
        <p:spPr>
          <a:xfrm>
            <a:off x="82010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59800" y="669925"/>
            <a:ext cx="360363" cy="358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0" name="TextBox 8"/>
          <p:cNvSpPr txBox="1">
            <a:spLocks noChangeArrowheads="1"/>
          </p:cNvSpPr>
          <p:nvPr/>
        </p:nvSpPr>
        <p:spPr bwMode="auto">
          <a:xfrm>
            <a:off x="7564438" y="349250"/>
            <a:ext cx="2824163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第三章</a:t>
            </a: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员工关怀实施原则</a:t>
            </a: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两栏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圆角矩形 4"/>
          <p:cNvSpPr/>
          <p:nvPr/>
        </p:nvSpPr>
        <p:spPr>
          <a:xfrm>
            <a:off x="704850" y="715963"/>
            <a:ext cx="10655300" cy="266700"/>
          </a:xfrm>
          <a:prstGeom prst="roundRect">
            <a:avLst>
              <a:gd name="adj" fmla="val 12104"/>
            </a:avLst>
          </a:prstGeom>
          <a:gradFill>
            <a:gsLst>
              <a:gs pos="0">
                <a:srgbClr val="9BD262"/>
              </a:gs>
              <a:gs pos="12000">
                <a:srgbClr val="78B244"/>
              </a:gs>
              <a:gs pos="55000">
                <a:srgbClr val="78AA44"/>
              </a:gs>
              <a:gs pos="48000">
                <a:srgbClr val="78AA44"/>
              </a:gs>
              <a:gs pos="100000">
                <a:srgbClr val="99D262"/>
              </a:gs>
              <a:gs pos="90000">
                <a:srgbClr val="78B244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平行四边形 5"/>
          <p:cNvSpPr/>
          <p:nvPr/>
        </p:nvSpPr>
        <p:spPr>
          <a:xfrm>
            <a:off x="730250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平行四边形 6"/>
          <p:cNvSpPr/>
          <p:nvPr/>
        </p:nvSpPr>
        <p:spPr>
          <a:xfrm>
            <a:off x="1352550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平行四边形 7"/>
          <p:cNvSpPr/>
          <p:nvPr/>
        </p:nvSpPr>
        <p:spPr>
          <a:xfrm>
            <a:off x="19764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平行四边形 8"/>
          <p:cNvSpPr/>
          <p:nvPr/>
        </p:nvSpPr>
        <p:spPr>
          <a:xfrm>
            <a:off x="25987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平行四边形 9"/>
          <p:cNvSpPr/>
          <p:nvPr/>
        </p:nvSpPr>
        <p:spPr>
          <a:xfrm>
            <a:off x="38433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平行四边形 10"/>
          <p:cNvSpPr/>
          <p:nvPr/>
        </p:nvSpPr>
        <p:spPr>
          <a:xfrm>
            <a:off x="32210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平行四边形 11"/>
          <p:cNvSpPr/>
          <p:nvPr/>
        </p:nvSpPr>
        <p:spPr>
          <a:xfrm>
            <a:off x="4465638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平行四边形 12"/>
          <p:cNvSpPr/>
          <p:nvPr/>
        </p:nvSpPr>
        <p:spPr>
          <a:xfrm>
            <a:off x="5087938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平行四边形 13"/>
          <p:cNvSpPr/>
          <p:nvPr/>
        </p:nvSpPr>
        <p:spPr>
          <a:xfrm>
            <a:off x="57118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平行四边形 14"/>
          <p:cNvSpPr/>
          <p:nvPr/>
        </p:nvSpPr>
        <p:spPr>
          <a:xfrm>
            <a:off x="63341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6" name="平行四边形 15"/>
          <p:cNvSpPr/>
          <p:nvPr/>
        </p:nvSpPr>
        <p:spPr>
          <a:xfrm>
            <a:off x="69564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7" name="平行四边形 16"/>
          <p:cNvSpPr/>
          <p:nvPr/>
        </p:nvSpPr>
        <p:spPr>
          <a:xfrm>
            <a:off x="75787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平行四边形 17"/>
          <p:cNvSpPr/>
          <p:nvPr/>
        </p:nvSpPr>
        <p:spPr>
          <a:xfrm>
            <a:off x="8201025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平行四边形 18"/>
          <p:cNvSpPr/>
          <p:nvPr/>
        </p:nvSpPr>
        <p:spPr>
          <a:xfrm>
            <a:off x="8823325" y="715963"/>
            <a:ext cx="598488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平行四边形 19"/>
          <p:cNvSpPr/>
          <p:nvPr/>
        </p:nvSpPr>
        <p:spPr>
          <a:xfrm>
            <a:off x="9447213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平行四边形 20"/>
          <p:cNvSpPr/>
          <p:nvPr/>
        </p:nvSpPr>
        <p:spPr>
          <a:xfrm>
            <a:off x="10069513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2" name="平行四边形 21"/>
          <p:cNvSpPr/>
          <p:nvPr/>
        </p:nvSpPr>
        <p:spPr>
          <a:xfrm>
            <a:off x="10691813" y="715963"/>
            <a:ext cx="596900" cy="266700"/>
          </a:xfrm>
          <a:prstGeom prst="parallelogram">
            <a:avLst>
              <a:gd name="adj" fmla="val 120098"/>
            </a:avLst>
          </a:prstGeom>
          <a:gradFill>
            <a:gsLst>
              <a:gs pos="0">
                <a:srgbClr val="78BC45"/>
              </a:gs>
              <a:gs pos="12000">
                <a:srgbClr val="78B244"/>
              </a:gs>
              <a:gs pos="55000">
                <a:srgbClr val="66A53A"/>
              </a:gs>
              <a:gs pos="48000">
                <a:srgbClr val="67A137"/>
              </a:gs>
              <a:gs pos="100000">
                <a:srgbClr val="89CB56"/>
              </a:gs>
              <a:gs pos="90000">
                <a:srgbClr val="65A036"/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3" name="图片 2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6000" y="669925"/>
            <a:ext cx="360363" cy="358775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24" name="TextBox 8"/>
          <p:cNvSpPr txBox="1">
            <a:spLocks noChangeArrowheads="1"/>
          </p:cNvSpPr>
          <p:nvPr/>
        </p:nvSpPr>
        <p:spPr bwMode="auto">
          <a:xfrm>
            <a:off x="8567738" y="349250"/>
            <a:ext cx="296862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第四章</a:t>
            </a:r>
            <a:r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4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员工关怀实施步骤</a:t>
            </a:r>
            <a:endParaRPr kumimoji="0" lang="zh-CN" altLang="en-US" sz="14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4_两栏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2552700"/>
            <a:ext cx="2998788" cy="152400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3055938" y="2552700"/>
            <a:ext cx="2997200" cy="152400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6108700" y="2552700"/>
            <a:ext cx="2997200" cy="1524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9221" name="Picture 6" descr="C:\Documents and Settings\tdz\桌面\未标题-2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3365500" y="2928938"/>
            <a:ext cx="349250" cy="3968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2" name="Picture 3" descr="C:\Documents and Settings\tdz\桌面\未标题-2.pn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3365500" y="4054475"/>
            <a:ext cx="395288" cy="3556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3" name="Picture 3" descr="C:\Users\user\Desktop\未标题-4 拷贝.png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3365500" y="3487738"/>
            <a:ext cx="338138" cy="4318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TextBox 3"/>
          <p:cNvSpPr txBox="1"/>
          <p:nvPr/>
        </p:nvSpPr>
        <p:spPr>
          <a:xfrm>
            <a:off x="2043063" y="1428476"/>
            <a:ext cx="6768752" cy="923330"/>
          </a:xfrm>
          <a:prstGeom prst="rect">
            <a:avLst/>
          </a:prstGeom>
          <a:noFill/>
        </p:spPr>
        <p:txBody>
          <a:bodyPr anchor="ctr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defPPr>
              <a:defRPr lang="zh-CN"/>
            </a:defPPr>
            <a:lvl1pPr lvl="0">
              <a:defRPr sz="8000" spc="50">
                <a:ln w="11430"/>
                <a:solidFill>
                  <a:srgbClr val="CD1F06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康俪金黑W8(P)" pitchFamily="34" charset="-122"/>
                <a:ea typeface="华康俪金黑W8(P)" pitchFamily="34" charset="-122"/>
                <a:cs typeface="经典繁仿黑" pitchFamily="49" charset="-122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5400" b="0" i="0" u="none" strike="noStrike" kern="1200" cap="none" spc="50" normalizeH="0" baseline="0" noProof="0" dirty="0" smtClean="0">
                <a:ln w="11430"/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华康俪金黑W8(P)" pitchFamily="34" charset="-122"/>
                <a:ea typeface="华康俪金黑W8(P)" pitchFamily="34" charset="-122"/>
                <a:cs typeface="经典繁仿黑" pitchFamily="49" charset="-122"/>
              </a:rPr>
              <a:t>个人观点 请多指正！</a:t>
            </a:r>
            <a:endParaRPr kumimoji="0" lang="zh-CN" altLang="en-US" sz="5400" b="0" i="0" u="none" strike="noStrike" kern="1200" cap="none" spc="50" normalizeH="0" baseline="0" noProof="0" dirty="0">
              <a:ln w="11430"/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华康俪金黑W8(P)" pitchFamily="34" charset="-122"/>
              <a:ea typeface="华康俪金黑W8(P)" pitchFamily="34" charset="-122"/>
              <a:cs typeface="经典繁仿黑" pitchFamily="49" charset="-122"/>
            </a:endParaRPr>
          </a:p>
        </p:txBody>
      </p:sp>
      <p:pic>
        <p:nvPicPr>
          <p:cNvPr id="9225" name="图片 14"/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8034338" y="1219200"/>
            <a:ext cx="4048125" cy="5638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9226" name="图片 15"/>
          <p:cNvPicPr>
            <a:picLocks noChangeAspect="1"/>
          </p:cNvPicPr>
          <p:nvPr userDrawn="1"/>
        </p:nvPicPr>
        <p:blipFill>
          <a:blip r:embed="rId7"/>
          <a:stretch>
            <a:fillRect/>
          </a:stretch>
        </p:blipFill>
        <p:spPr>
          <a:xfrm>
            <a:off x="4344988" y="5062538"/>
            <a:ext cx="2154237" cy="15335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2_两栏内容">
    <p:bg>
      <p:bgPr>
        <a:blipFill rotWithShape="1">
          <a:blip r:embed="rId2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3" descr="D:\Teliss_Tong\Copy\定期备份\工作备份\！PPT图片及版面资源\06-PPT精选插图\05-头像\1000mb.ru (42).png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7950" y="155575"/>
            <a:ext cx="609600" cy="609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2" name="TextBox 19"/>
          <p:cNvSpPr txBox="1">
            <a:spLocks noChangeArrowheads="1"/>
          </p:cNvSpPr>
          <p:nvPr/>
        </p:nvSpPr>
        <p:spPr bwMode="auto">
          <a:xfrm>
            <a:off x="6816725" y="2492375"/>
            <a:ext cx="4895850" cy="2136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17" tIns="45708" rIns="91417" bIns="45708">
            <a:spAutoFit/>
          </a:bodyPr>
          <a:lstStyle>
            <a:lvl1pPr indent="-455930" defTabSz="12179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 defTabSz="12179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 defTabSz="12179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 defTabSz="12179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 defTabSz="121793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defTabSz="121793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marL="0" marR="0" lvl="0" indent="-455930" algn="l" defTabSz="1217930" rtl="0" eaLnBrk="1" fontAlgn="base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我将毕业后的第一个十年称之为“黄金十年”，第二个十年称之为“白金十年”，第三个十年称之为“钻石十年”，以此来形容人生当中最青春蓬勃、年富力强和激情满怀的宝贵三十年。</a:t>
            </a:r>
            <a:endParaRPr kumimoji="0" lang="en-US" altLang="zh-CN" sz="16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-455930" algn="l" defTabSz="1217930" rtl="0" eaLnBrk="1" fontAlgn="base" latinLnBrk="0" hangingPunct="1">
              <a:lnSpc>
                <a:spcPct val="130000"/>
              </a:lnSpc>
              <a:spcBef>
                <a:spcPts val="60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“我的黄金十年”写的就是毕业后，第一个十年所发生的职场与情感的那些事儿</a:t>
            </a:r>
            <a:r>
              <a:rPr kumimoji="0" lang="en-US" altLang="zh-CN" sz="1600" b="0" i="0" u="none" strike="noStrike" kern="1200" cap="none" spc="0" normalizeH="0" baseline="0" noProof="0" smtClean="0">
                <a:ln>
                  <a:noFill/>
                </a:ln>
                <a:solidFill>
                  <a:srgbClr val="D9D9D9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zh-CN" altLang="en-US" sz="1600" b="0" i="0" u="none" strike="noStrike" kern="1200" cap="none" spc="0" normalizeH="0" baseline="0" noProof="0" smtClean="0">
              <a:ln>
                <a:noFill/>
              </a:ln>
              <a:solidFill>
                <a:srgbClr val="D9D9D9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 userDrawn="1"/>
        </p:nvSpPr>
        <p:spPr>
          <a:xfrm>
            <a:off x="7342188" y="1647825"/>
            <a:ext cx="4164012" cy="430213"/>
          </a:xfrm>
          <a:prstGeom prst="rect">
            <a:avLst/>
          </a:prstGeom>
          <a:noFill/>
          <a:ln w="9525">
            <a:noFill/>
          </a:ln>
        </p:spPr>
        <p:txBody>
          <a:bodyPr lIns="91417" tIns="45708" rIns="91417" bIns="45708">
            <a:spAutoFit/>
          </a:bodyPr>
          <a:p>
            <a:pPr lvl="0" defTabSz="1217930" eaLnBrk="1" hangingPunct="1"/>
            <a:r>
              <a:rPr lang="zh-CN" altLang="en-US" sz="22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一位平凡</a:t>
            </a:r>
            <a:r>
              <a:rPr lang="en-US" altLang="zh-CN" sz="22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80</a:t>
            </a:r>
            <a:r>
              <a:rPr lang="zh-CN" altLang="en-US" sz="2200" dirty="0">
                <a:solidFill>
                  <a:srgbClr val="00B0F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后的职场与情感历程</a:t>
            </a:r>
            <a:endParaRPr lang="zh-CN" altLang="en-US" sz="2200" dirty="0">
              <a:solidFill>
                <a:srgbClr val="00B0F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7" name="组合 6"/>
          <p:cNvGrpSpPr/>
          <p:nvPr userDrawn="1"/>
        </p:nvGrpSpPr>
        <p:grpSpPr>
          <a:xfrm>
            <a:off x="4763" y="273050"/>
            <a:ext cx="2033587" cy="460375"/>
            <a:chOff x="8525122" y="157879"/>
            <a:chExt cx="651124" cy="461664"/>
          </a:xfrm>
        </p:grpSpPr>
        <p:sp>
          <p:nvSpPr>
            <p:cNvPr id="10248" name="矩形 7"/>
            <p:cNvSpPr/>
            <p:nvPr/>
          </p:nvSpPr>
          <p:spPr>
            <a:xfrm>
              <a:off x="8721831" y="167431"/>
              <a:ext cx="432050" cy="359780"/>
            </a:xfrm>
            <a:prstGeom prst="rect">
              <a:avLst/>
            </a:prstGeom>
            <a:solidFill>
              <a:srgbClr val="92D050"/>
            </a:solidFill>
            <a:ln w="25400">
              <a:noFill/>
            </a:ln>
          </p:spPr>
          <p:txBody>
            <a:bodyPr anchor="ctr" anchorCtr="0"/>
            <a:p>
              <a:pPr lvl="0" algn="ctr" defTabSz="1217930" eaLnBrk="1" hangingPunct="1"/>
              <a:endParaRPr lang="zh-CN" altLang="en-US" sz="2400" dirty="0">
                <a:solidFill>
                  <a:srgbClr val="FFFFFF"/>
                </a:solidFill>
                <a:latin typeface="Calibri" panose="020F0502020204030204" pitchFamily="34" charset="0"/>
              </a:endParaRPr>
            </a:p>
          </p:txBody>
        </p:sp>
        <p:sp>
          <p:nvSpPr>
            <p:cNvPr id="9" name="TextBox 16"/>
            <p:cNvSpPr txBox="1">
              <a:spLocks noChangeArrowheads="1"/>
            </p:cNvSpPr>
            <p:nvPr/>
          </p:nvSpPr>
          <p:spPr bwMode="auto">
            <a:xfrm>
              <a:off x="8525122" y="157879"/>
              <a:ext cx="651124" cy="461664"/>
            </a:xfrm>
            <a:prstGeom prst="rect">
              <a:avLst/>
            </a:prstGeom>
            <a:solidFill>
              <a:srgbClr val="1094E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1pPr>
              <a:lvl2pPr marL="742950" indent="-285750"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2pPr>
              <a:lvl3pPr marL="1143000" indent="-228600"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3pPr>
              <a:lvl4pPr marL="1600200" indent="-228600"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4pPr>
              <a:lvl5pPr marL="2057400" indent="-228600" defTabSz="121793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5pPr>
              <a:lvl6pPr marL="25146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6pPr>
              <a:lvl7pPr marL="29718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7pPr>
              <a:lvl8pPr marL="34290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8pPr>
              <a:lvl9pPr marL="3886200" indent="-228600" defTabSz="121793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ea typeface="宋体" panose="02010600030101010101" pitchFamily="2" charset="-122"/>
                </a:defRPr>
              </a:lvl9pPr>
            </a:lstStyle>
            <a:p>
              <a:pPr marL="0" marR="0" lvl="0" indent="0" algn="r" defTabSz="121793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专业字体设计服务/WWW.ZTSGC.COM/"/>
                  <a:cs typeface="专业字体设计服务/WWW.ZTSGC.COM/"/>
                </a:rPr>
                <a:t>  </a:t>
              </a:r>
              <a:r>
                <a:rPr kumimoji="0" lang="zh-CN" altLang="en-US" sz="2400" b="0" i="0" u="none" strike="noStrike" kern="1200" cap="none" spc="0" normalizeH="0" baseline="0" noProof="0" smtClean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alibri" panose="020F0502020204030204" pitchFamily="34" charset="0"/>
                  <a:ea typeface="微软雅黑" panose="020B0503020204020204" pitchFamily="34" charset="-122"/>
                  <a:cs typeface="+mn-cs"/>
                </a:rPr>
                <a:t>片尾广告</a:t>
              </a:r>
              <a:endParaRPr kumimoji="0" lang="zh-CN" altLang="en-US" sz="2400" b="0" i="0" u="none" strike="noStrike" kern="1200" cap="none" spc="0" normalizeH="0" baseline="0" noProof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 pitchFamily="34" charset="0"/>
                <a:ea typeface="微软雅黑" panose="020B0503020204020204" pitchFamily="34" charset="-122"/>
                <a:cs typeface="+mn-cs"/>
              </a:endParaRPr>
            </a:p>
          </p:txBody>
        </p:sp>
      </p:grpSp>
      <p:pic>
        <p:nvPicPr>
          <p:cNvPr id="10242" name="Picture 6" descr="D:\Teliss_Tong\Copy\定期备份\工作备份\！PPT图片及版面资源\06-PPT精选插图\10-综合\脚印.jpg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0" y="0"/>
            <a:ext cx="6286500" cy="685958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6" name="标题 1"/>
          <p:cNvSpPr txBox="1"/>
          <p:nvPr/>
        </p:nvSpPr>
        <p:spPr>
          <a:xfrm>
            <a:off x="6816725" y="457200"/>
            <a:ext cx="4895850" cy="1214438"/>
          </a:xfrm>
          <a:prstGeom prst="rect">
            <a:avLst/>
          </a:prstGeom>
        </p:spPr>
        <p:txBody>
          <a:bodyPr lIns="91417" tIns="45708" rIns="91417" bIns="45708" anchor="ctr">
            <a:normAutofit fontScale="850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7200" b="1" i="0" u="none" strike="noStrike" kern="1200" cap="none" spc="0" normalizeH="0" baseline="0" noProof="0" dirty="0">
                <a:ln>
                  <a:noFill/>
                </a:ln>
                <a:solidFill>
                  <a:srgbClr val="FC6F18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j-cs"/>
              </a:rPr>
              <a:t>我的黄金十年</a:t>
            </a:r>
            <a:endParaRPr kumimoji="0" lang="zh-CN" altLang="en-US" sz="7200" b="1" i="0" u="none" strike="noStrike" kern="1200" cap="none" spc="0" normalizeH="0" baseline="0" noProof="0" dirty="0">
              <a:ln>
                <a:noFill/>
              </a:ln>
              <a:solidFill>
                <a:srgbClr val="FC6F18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0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1" dur="2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2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450"/>
                            </p:stCondLst>
                            <p:childTnLst>
                              <p:par>
                                <p:cTn id="29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31" dur="170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32" dur="17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3" dur="170"/>
                                        <p:tgtEl>
                                          <p:spTgt spid="1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  <p:bldP spid="12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11"/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8" name="Freeform 25"/>
          <p:cNvSpPr/>
          <p:nvPr/>
        </p:nvSpPr>
        <p:spPr bwMode="auto">
          <a:xfrm flipH="1">
            <a:off x="447675" y="228600"/>
            <a:ext cx="644525" cy="476250"/>
          </a:xfrm>
          <a:custGeom>
            <a:avLst/>
            <a:gdLst/>
            <a:ahLst/>
            <a:cxnLst>
              <a:cxn ang="0">
                <a:pos x="38" y="13"/>
              </a:cxn>
              <a:cxn ang="0">
                <a:pos x="63" y="21"/>
              </a:cxn>
              <a:cxn ang="0">
                <a:pos x="98" y="28"/>
              </a:cxn>
              <a:cxn ang="0">
                <a:pos x="62" y="80"/>
              </a:cxn>
              <a:cxn ang="0">
                <a:pos x="38" y="13"/>
              </a:cxn>
            </a:cxnLst>
            <a:rect l="0" t="0" r="r" b="b"/>
            <a:pathLst>
              <a:path w="108" h="80">
                <a:moveTo>
                  <a:pt x="38" y="13"/>
                </a:moveTo>
                <a:cubicBezTo>
                  <a:pt x="38" y="13"/>
                  <a:pt x="53" y="6"/>
                  <a:pt x="63" y="21"/>
                </a:cubicBezTo>
                <a:cubicBezTo>
                  <a:pt x="63" y="21"/>
                  <a:pt x="87" y="0"/>
                  <a:pt x="98" y="28"/>
                </a:cubicBezTo>
                <a:cubicBezTo>
                  <a:pt x="108" y="56"/>
                  <a:pt x="62" y="80"/>
                  <a:pt x="62" y="80"/>
                </a:cubicBezTo>
                <a:cubicBezTo>
                  <a:pt x="62" y="80"/>
                  <a:pt x="0" y="30"/>
                  <a:pt x="38" y="13"/>
                </a:cubicBezTo>
                <a:close/>
              </a:path>
            </a:pathLst>
          </a:custGeom>
          <a:solidFill>
            <a:srgbClr val="FF9300"/>
          </a:solidFill>
          <a:ln w="9525">
            <a:noFill/>
            <a:round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1027" name="TextBox 15"/>
          <p:cNvSpPr txBox="1">
            <a:spLocks noChangeArrowheads="1"/>
          </p:cNvSpPr>
          <p:nvPr/>
        </p:nvSpPr>
        <p:spPr bwMode="auto">
          <a:xfrm>
            <a:off x="381000" y="323850"/>
            <a:ext cx="650875" cy="338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p>
            <a:pPr lvl="0" algn="ctr" eaLnBrk="1" hangingPunct="1"/>
            <a:fld id="{9A0DB2DC-4C9A-4742-B13C-FB6460FD3503}" type="slidenum">
              <a:rPr lang="zh-CN" altLang="en-US" sz="1500" dirty="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</a:rPr>
            </a:fld>
            <a:r>
              <a:rPr lang="zh-CN" altLang="en-US" sz="1600" dirty="0">
                <a:solidFill>
                  <a:srgbClr val="FFFFFF"/>
                </a:solidFill>
                <a:latin typeface="Arial Unicode MS" pitchFamily="34" charset="-122"/>
                <a:ea typeface="Arial Unicode MS" pitchFamily="34" charset="-122"/>
              </a:rPr>
              <a:t> </a:t>
            </a:r>
            <a:endParaRPr lang="zh-CN" altLang="en-US" sz="1600" dirty="0">
              <a:solidFill>
                <a:srgbClr val="FFFFFF"/>
              </a:solidFill>
              <a:latin typeface="Arial Unicode MS" pitchFamily="34" charset="-122"/>
              <a:ea typeface="Arial Unicode MS" pitchFamily="34" charset="-122"/>
            </a:endParaRPr>
          </a:p>
        </p:txBody>
      </p:sp>
      <p:sp>
        <p:nvSpPr>
          <p:cNvPr id="37" name="圆角矩形 36"/>
          <p:cNvSpPr/>
          <p:nvPr/>
        </p:nvSpPr>
        <p:spPr>
          <a:xfrm>
            <a:off x="704850" y="704850"/>
            <a:ext cx="10728325" cy="288925"/>
          </a:xfrm>
          <a:prstGeom prst="roundRect">
            <a:avLst>
              <a:gd name="adj" fmla="val 12104"/>
            </a:avLst>
          </a:prstGeom>
          <a:gradFill>
            <a:gsLst>
              <a:gs pos="10000">
                <a:srgbClr val="393939"/>
              </a:gs>
              <a:gs pos="0">
                <a:srgbClr val="4F4F4F"/>
              </a:gs>
              <a:gs pos="44000">
                <a:srgbClr val="303030"/>
              </a:gs>
              <a:gs pos="82000">
                <a:srgbClr val="282828"/>
              </a:gs>
              <a:gs pos="100000">
                <a:srgbClr val="3E403E"/>
              </a:gs>
            </a:gsLst>
            <a:lin ang="5400000" scaled="1"/>
          </a:gradFill>
          <a:ln w="19050">
            <a:solidFill>
              <a:srgbClr val="2B2C2B"/>
            </a:solidFill>
          </a:ln>
          <a:effectLst>
            <a:outerShdw blurRad="635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/>
          <a:ea typeface="宋体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5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0.jpeg"/><Relationship Id="rId1" Type="http://schemas.openxmlformats.org/officeDocument/2006/relationships/image" Target="../media/image19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image" Target="../media/image22.png"/><Relationship Id="rId1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6.xml"/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6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image" Target="../media/image27.jpe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8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29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7.xml"/><Relationship Id="rId1" Type="http://schemas.openxmlformats.org/officeDocument/2006/relationships/image" Target="../media/image30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" name="图片 1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9770110" y="323215"/>
            <a:ext cx="2209800" cy="828675"/>
          </a:xfrm>
          <a:prstGeom prst="rect">
            <a:avLst/>
          </a:prstGeom>
        </p:spPr>
      </p:pic>
    </p:spTree>
  </p:cSld>
  <p:clrMapOvr>
    <a:masterClrMapping/>
  </p:clrMapOvr>
  <p:transition>
    <p:newsflash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2.1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需求层次模型分析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627063" y="1541463"/>
            <a:ext cx="10796588" cy="4175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马斯洛的“需求层次论”对人的需求的分析最为透彻，是一个非常好的需求分析工具。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9460" name="组合 3"/>
          <p:cNvGrpSpPr/>
          <p:nvPr/>
        </p:nvGrpSpPr>
        <p:grpSpPr>
          <a:xfrm>
            <a:off x="2185988" y="2538413"/>
            <a:ext cx="4408487" cy="3744912"/>
            <a:chOff x="1834496" y="2852936"/>
            <a:chExt cx="4408695" cy="3744416"/>
          </a:xfrm>
        </p:grpSpPr>
        <p:grpSp>
          <p:nvGrpSpPr>
            <p:cNvPr id="19470" name="深色1"/>
            <p:cNvGrpSpPr/>
            <p:nvPr/>
          </p:nvGrpSpPr>
          <p:grpSpPr>
            <a:xfrm>
              <a:off x="1834496" y="2852936"/>
              <a:ext cx="4013200" cy="3744416"/>
              <a:chOff x="1834496" y="1355922"/>
              <a:chExt cx="4013200" cy="4025900"/>
            </a:xfrm>
          </p:grpSpPr>
          <p:sp>
            <p:nvSpPr>
              <p:cNvPr id="21" name="等腰三角形 20"/>
              <p:cNvSpPr/>
              <p:nvPr/>
            </p:nvSpPr>
            <p:spPr>
              <a:xfrm>
                <a:off x="1834496" y="1355922"/>
                <a:ext cx="4013389" cy="4025900"/>
              </a:xfrm>
              <a:prstGeom prst="triangle">
                <a:avLst/>
              </a:prstGeom>
              <a:gradFill>
                <a:gsLst>
                  <a:gs pos="100000">
                    <a:srgbClr val="6DAA2D">
                      <a:lumMod val="20000"/>
                      <a:lumOff val="80000"/>
                    </a:srgbClr>
                  </a:gs>
                  <a:gs pos="51657">
                    <a:srgbClr val="6DAA2D">
                      <a:lumMod val="60000"/>
                      <a:lumOff val="40000"/>
                    </a:srgbClr>
                  </a:gs>
                  <a:gs pos="0">
                    <a:srgbClr val="6DAA2D">
                      <a:lumMod val="20000"/>
                      <a:lumOff val="80000"/>
                    </a:srgbClr>
                  </a:gs>
                </a:gsLst>
                <a:lin ang="5400000" scaled="1"/>
              </a:gradFill>
              <a:ln w="9525">
                <a:solidFill>
                  <a:srgbClr val="6DAA2D">
                    <a:lumMod val="60000"/>
                    <a:lumOff val="40000"/>
                  </a:srgbClr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18000"/>
                  </a:prstClr>
                </a:outerShdw>
              </a:effectLst>
            </p:spPr>
          </p:sp>
          <p:sp>
            <p:nvSpPr>
              <p:cNvPr id="19487" name="等腰三角形 21"/>
              <p:cNvSpPr/>
              <p:nvPr/>
            </p:nvSpPr>
            <p:spPr>
              <a:xfrm>
                <a:off x="1876134" y="1404309"/>
                <a:ext cx="3941208" cy="3960440"/>
              </a:xfrm>
              <a:prstGeom prst="triangle">
                <a:avLst>
                  <a:gd name="adj" fmla="val 50000"/>
                </a:avLst>
              </a:prstGeom>
              <a:solidFill>
                <a:srgbClr val="78AD44"/>
              </a:solidFill>
              <a:ln w="9525">
                <a:noFill/>
              </a:ln>
            </p:spPr>
            <p:txBody>
              <a:bodyPr/>
              <a:p>
                <a:endParaRPr lang="zh-CN" altLang="en-US" dirty="0">
                  <a:latin typeface="Arial" panose="020B0604020202020204" pitchFamily="34" charset="0"/>
                </a:endParaRPr>
              </a:p>
            </p:txBody>
          </p:sp>
        </p:grpSp>
        <p:grpSp>
          <p:nvGrpSpPr>
            <p:cNvPr id="19471" name="文本1"/>
            <p:cNvGrpSpPr/>
            <p:nvPr/>
          </p:nvGrpSpPr>
          <p:grpSpPr>
            <a:xfrm>
              <a:off x="3857620" y="3266556"/>
              <a:ext cx="2385571" cy="577849"/>
              <a:chOff x="4267199" y="1803796"/>
              <a:chExt cx="2385571" cy="577849"/>
            </a:xfrm>
          </p:grpSpPr>
          <p:sp>
            <p:nvSpPr>
              <p:cNvPr id="19" name="任意多边形 18"/>
              <p:cNvSpPr/>
              <p:nvPr/>
            </p:nvSpPr>
            <p:spPr>
              <a:xfrm>
                <a:off x="4266645" y="1804458"/>
                <a:ext cx="2386125" cy="577773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>
                <a:gsLst>
                  <a:gs pos="100000">
                    <a:srgbClr val="FFFFFF"/>
                  </a:gs>
                  <a:gs pos="51657">
                    <a:srgbClr val="F0F0F0"/>
                  </a:gs>
                  <a:gs pos="0">
                    <a:srgbClr val="FFFFFF"/>
                  </a:gs>
                </a:gsLst>
                <a:lin ang="5400000" scaled="1"/>
              </a:gradFill>
              <a:ln w="9525">
                <a:solidFill>
                  <a:srgbClr val="DDDDDD"/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8000"/>
                  </a:prst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20" name="任意多边形 19"/>
              <p:cNvSpPr/>
              <p:nvPr/>
            </p:nvSpPr>
            <p:spPr>
              <a:xfrm>
                <a:off x="4292046" y="1823505"/>
                <a:ext cx="2360724" cy="539678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 rotWithShape="1">
                <a:gsLst>
                  <a:gs pos="98000">
                    <a:srgbClr val="F9F9F9"/>
                  </a:gs>
                  <a:gs pos="100000">
                    <a:srgbClr val="FFFFFF"/>
                  </a:gs>
                  <a:gs pos="51657">
                    <a:srgbClr val="E8E8E8"/>
                  </a:gs>
                  <a:gs pos="50000">
                    <a:srgbClr val="ECECEC"/>
                  </a:gs>
                  <a:gs pos="8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+mn-cs"/>
                  </a:rPr>
                  <a:t>⑤ 自我实现需求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9472" name="文本2"/>
            <p:cNvGrpSpPr/>
            <p:nvPr/>
          </p:nvGrpSpPr>
          <p:grpSpPr>
            <a:xfrm>
              <a:off x="3857620" y="3916638"/>
              <a:ext cx="2385571" cy="577849"/>
              <a:chOff x="4267199" y="2453878"/>
              <a:chExt cx="2385571" cy="577849"/>
            </a:xfrm>
          </p:grpSpPr>
          <p:sp>
            <p:nvSpPr>
              <p:cNvPr id="17" name="任意多边形 16"/>
              <p:cNvSpPr/>
              <p:nvPr/>
            </p:nvSpPr>
            <p:spPr>
              <a:xfrm>
                <a:off x="4266645" y="2453660"/>
                <a:ext cx="2386125" cy="577773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>
                <a:gsLst>
                  <a:gs pos="100000">
                    <a:srgbClr val="FFFFFF"/>
                  </a:gs>
                  <a:gs pos="51657">
                    <a:srgbClr val="F0F0F0"/>
                  </a:gs>
                  <a:gs pos="0">
                    <a:srgbClr val="FFFFFF"/>
                  </a:gs>
                </a:gsLst>
                <a:lin ang="5400000" scaled="1"/>
              </a:gradFill>
              <a:ln w="9525">
                <a:solidFill>
                  <a:srgbClr val="DDDDDD"/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8000"/>
                  </a:prst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8" name="任意多边形 17"/>
              <p:cNvSpPr/>
              <p:nvPr/>
            </p:nvSpPr>
            <p:spPr>
              <a:xfrm>
                <a:off x="4292046" y="2472707"/>
                <a:ext cx="2360724" cy="539678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 rotWithShape="1">
                <a:gsLst>
                  <a:gs pos="98000">
                    <a:srgbClr val="F9F9F9"/>
                  </a:gs>
                  <a:gs pos="100000">
                    <a:srgbClr val="FFFFFF"/>
                  </a:gs>
                  <a:gs pos="51657">
                    <a:srgbClr val="E8E8E8"/>
                  </a:gs>
                  <a:gs pos="50000">
                    <a:srgbClr val="ECECEC"/>
                  </a:gs>
                  <a:gs pos="8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+mn-cs"/>
                  </a:rPr>
                  <a:t>④ 尊重需求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9473" name="文本3"/>
            <p:cNvGrpSpPr/>
            <p:nvPr/>
          </p:nvGrpSpPr>
          <p:grpSpPr>
            <a:xfrm>
              <a:off x="3857620" y="4566719"/>
              <a:ext cx="2385571" cy="577849"/>
              <a:chOff x="4267199" y="3103959"/>
              <a:chExt cx="2385571" cy="577849"/>
            </a:xfrm>
          </p:grpSpPr>
          <p:sp>
            <p:nvSpPr>
              <p:cNvPr id="15" name="任意多边形 14"/>
              <p:cNvSpPr/>
              <p:nvPr/>
            </p:nvSpPr>
            <p:spPr>
              <a:xfrm>
                <a:off x="4266645" y="3104449"/>
                <a:ext cx="2386125" cy="577773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>
                <a:gsLst>
                  <a:gs pos="100000">
                    <a:srgbClr val="FFFFFF"/>
                  </a:gs>
                  <a:gs pos="51657">
                    <a:srgbClr val="F0F0F0"/>
                  </a:gs>
                  <a:gs pos="0">
                    <a:srgbClr val="FFFFFF"/>
                  </a:gs>
                </a:gsLst>
                <a:lin ang="5400000" scaled="1"/>
              </a:gradFill>
              <a:ln w="9525">
                <a:solidFill>
                  <a:srgbClr val="DDDDDD"/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8000"/>
                  </a:prst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6" name="任意多边形 15"/>
              <p:cNvSpPr/>
              <p:nvPr/>
            </p:nvSpPr>
            <p:spPr>
              <a:xfrm>
                <a:off x="4292046" y="3123496"/>
                <a:ext cx="2360724" cy="539678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 rotWithShape="1">
                <a:gsLst>
                  <a:gs pos="98000">
                    <a:srgbClr val="F9F9F9"/>
                  </a:gs>
                  <a:gs pos="100000">
                    <a:srgbClr val="FFFFFF"/>
                  </a:gs>
                  <a:gs pos="51657">
                    <a:srgbClr val="E8E8E8"/>
                  </a:gs>
                  <a:gs pos="50000">
                    <a:srgbClr val="ECECEC"/>
                  </a:gs>
                  <a:gs pos="8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+mn-cs"/>
                  </a:rPr>
                  <a:t>③ 社交需求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9474" name="文本4"/>
            <p:cNvGrpSpPr/>
            <p:nvPr/>
          </p:nvGrpSpPr>
          <p:grpSpPr>
            <a:xfrm>
              <a:off x="3857620" y="5216800"/>
              <a:ext cx="2385571" cy="577849"/>
              <a:chOff x="4267199" y="3754040"/>
              <a:chExt cx="2385571" cy="577849"/>
            </a:xfrm>
          </p:grpSpPr>
          <p:sp>
            <p:nvSpPr>
              <p:cNvPr id="13" name="任意多边形 12"/>
              <p:cNvSpPr/>
              <p:nvPr/>
            </p:nvSpPr>
            <p:spPr>
              <a:xfrm>
                <a:off x="4266645" y="3753650"/>
                <a:ext cx="2386125" cy="577773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>
                <a:gsLst>
                  <a:gs pos="100000">
                    <a:srgbClr val="FFFFFF"/>
                  </a:gs>
                  <a:gs pos="51657">
                    <a:srgbClr val="F0F0F0"/>
                  </a:gs>
                  <a:gs pos="0">
                    <a:srgbClr val="FFFFFF"/>
                  </a:gs>
                </a:gsLst>
                <a:lin ang="5400000" scaled="1"/>
              </a:gradFill>
              <a:ln w="9525">
                <a:solidFill>
                  <a:srgbClr val="DDDDDD"/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8000"/>
                  </a:prst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4" name="任意多边形 13"/>
              <p:cNvSpPr/>
              <p:nvPr/>
            </p:nvSpPr>
            <p:spPr>
              <a:xfrm>
                <a:off x="4292046" y="3772698"/>
                <a:ext cx="2360724" cy="539678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 rotWithShape="1">
                <a:gsLst>
                  <a:gs pos="98000">
                    <a:srgbClr val="F9F9F9"/>
                  </a:gs>
                  <a:gs pos="100000">
                    <a:srgbClr val="FFFFFF"/>
                  </a:gs>
                  <a:gs pos="51657">
                    <a:srgbClr val="E8E8E8"/>
                  </a:gs>
                  <a:gs pos="50000">
                    <a:srgbClr val="ECECEC"/>
                  </a:gs>
                  <a:gs pos="8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+mn-cs"/>
                  </a:rPr>
                  <a:t>② 安全需求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  <p:grpSp>
          <p:nvGrpSpPr>
            <p:cNvPr id="19475" name="文本5"/>
            <p:cNvGrpSpPr/>
            <p:nvPr/>
          </p:nvGrpSpPr>
          <p:grpSpPr>
            <a:xfrm>
              <a:off x="3857620" y="5866881"/>
              <a:ext cx="2385571" cy="577849"/>
              <a:chOff x="3857620" y="4435327"/>
              <a:chExt cx="2385571" cy="577849"/>
            </a:xfrm>
          </p:grpSpPr>
          <p:sp>
            <p:nvSpPr>
              <p:cNvPr id="11" name="任意多边形 10"/>
              <p:cNvSpPr/>
              <p:nvPr/>
            </p:nvSpPr>
            <p:spPr>
              <a:xfrm>
                <a:off x="3857066" y="4435645"/>
                <a:ext cx="2386125" cy="577773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>
                <a:gsLst>
                  <a:gs pos="100000">
                    <a:srgbClr val="FFFFFF"/>
                  </a:gs>
                  <a:gs pos="51657">
                    <a:srgbClr val="F0F0F0"/>
                  </a:gs>
                  <a:gs pos="0">
                    <a:srgbClr val="FFFFFF"/>
                  </a:gs>
                </a:gsLst>
                <a:lin ang="5400000" scaled="1"/>
              </a:gradFill>
              <a:ln w="9525">
                <a:solidFill>
                  <a:srgbClr val="DDDDDD"/>
                </a:solidFill>
                <a:round/>
              </a:ln>
              <a:effectLst>
                <a:outerShdw blurRad="63500" sx="101000" sy="101000" algn="ctr" rotWithShape="0">
                  <a:prstClr val="black">
                    <a:alpha val="8000"/>
                  </a:prstClr>
                </a:outerShdw>
              </a:effectLst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4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  <p:sp>
            <p:nvSpPr>
              <p:cNvPr id="12" name="任意多边形 11"/>
              <p:cNvSpPr/>
              <p:nvPr/>
            </p:nvSpPr>
            <p:spPr>
              <a:xfrm>
                <a:off x="3882467" y="4454692"/>
                <a:ext cx="2360724" cy="539678"/>
              </a:xfrm>
              <a:custGeom>
                <a:avLst/>
                <a:gdLst>
                  <a:gd name="connsiteX0" fmla="*/ 0 w 2641600"/>
                  <a:gd name="connsiteY0" fmla="*/ 96310 h 577849"/>
                  <a:gd name="connsiteX1" fmla="*/ 96310 w 2641600"/>
                  <a:gd name="connsiteY1" fmla="*/ 0 h 577849"/>
                  <a:gd name="connsiteX2" fmla="*/ 2545290 w 2641600"/>
                  <a:gd name="connsiteY2" fmla="*/ 0 h 577849"/>
                  <a:gd name="connsiteX3" fmla="*/ 2641600 w 2641600"/>
                  <a:gd name="connsiteY3" fmla="*/ 96310 h 577849"/>
                  <a:gd name="connsiteX4" fmla="*/ 2641600 w 2641600"/>
                  <a:gd name="connsiteY4" fmla="*/ 481539 h 577849"/>
                  <a:gd name="connsiteX5" fmla="*/ 2545290 w 2641600"/>
                  <a:gd name="connsiteY5" fmla="*/ 577849 h 577849"/>
                  <a:gd name="connsiteX6" fmla="*/ 96310 w 2641600"/>
                  <a:gd name="connsiteY6" fmla="*/ 577849 h 577849"/>
                  <a:gd name="connsiteX7" fmla="*/ 0 w 2641600"/>
                  <a:gd name="connsiteY7" fmla="*/ 481539 h 577849"/>
                  <a:gd name="connsiteX8" fmla="*/ 0 w 2641600"/>
                  <a:gd name="connsiteY8" fmla="*/ 96310 h 57784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2641600" h="577849">
                    <a:moveTo>
                      <a:pt x="0" y="96310"/>
                    </a:moveTo>
                    <a:cubicBezTo>
                      <a:pt x="0" y="43119"/>
                      <a:pt x="43119" y="0"/>
                      <a:pt x="96310" y="0"/>
                    </a:cubicBezTo>
                    <a:lnTo>
                      <a:pt x="2545290" y="0"/>
                    </a:lnTo>
                    <a:cubicBezTo>
                      <a:pt x="2598481" y="0"/>
                      <a:pt x="2641600" y="43119"/>
                      <a:pt x="2641600" y="96310"/>
                    </a:cubicBezTo>
                    <a:lnTo>
                      <a:pt x="2641600" y="481539"/>
                    </a:lnTo>
                    <a:cubicBezTo>
                      <a:pt x="2641600" y="534730"/>
                      <a:pt x="2598481" y="577849"/>
                      <a:pt x="2545290" y="577849"/>
                    </a:cubicBezTo>
                    <a:lnTo>
                      <a:pt x="96310" y="577849"/>
                    </a:lnTo>
                    <a:cubicBezTo>
                      <a:pt x="43119" y="577849"/>
                      <a:pt x="0" y="534730"/>
                      <a:pt x="0" y="481539"/>
                    </a:cubicBezTo>
                    <a:lnTo>
                      <a:pt x="0" y="96310"/>
                    </a:lnTo>
                    <a:close/>
                  </a:path>
                </a:pathLst>
              </a:custGeom>
              <a:gradFill rotWithShape="1">
                <a:gsLst>
                  <a:gs pos="98000">
                    <a:srgbClr val="F9F9F9"/>
                  </a:gs>
                  <a:gs pos="100000">
                    <a:srgbClr val="FFFFFF"/>
                  </a:gs>
                  <a:gs pos="51657">
                    <a:srgbClr val="E8E8E8"/>
                  </a:gs>
                  <a:gs pos="50000">
                    <a:srgbClr val="ECECEC"/>
                  </a:gs>
                  <a:gs pos="8000">
                    <a:srgbClr val="F8F8F8"/>
                  </a:gs>
                </a:gsLst>
                <a:lin ang="5400000" scaled="1"/>
              </a:gradFill>
              <a:ln w="9525">
                <a:noFill/>
                <a:round/>
              </a:ln>
            </p:spPr>
            <p:txBody>
              <a:bodyPr wrap="none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5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zh-CN" altLang="en-US" sz="1600" b="1" i="0" u="none" strike="noStrike" kern="0" cap="none" spc="0" normalizeH="0" baseline="0" noProof="0" dirty="0">
                    <a:ln>
                      <a:noFill/>
                    </a:ln>
                    <a:solidFill>
                      <a:schemeClr val="tx1">
                        <a:lumMod val="65000"/>
                        <a:lumOff val="35000"/>
                      </a:schemeClr>
                    </a:solidFill>
                    <a:effectLst/>
                    <a:uLnTx/>
                    <a:uFillTx/>
                    <a:latin typeface="+mn-lt"/>
                    <a:ea typeface="微软雅黑" panose="020B0503020204020204" pitchFamily="34" charset="-122"/>
                    <a:cs typeface="+mn-cs"/>
                  </a:rPr>
                  <a:t>① 生理需求</a:t>
                </a:r>
                <a:endParaRPr kumimoji="0" lang="zh-CN" altLang="en-US" sz="1600" b="1" i="0" u="none" strike="noStrike" kern="0" cap="none" spc="0" normalizeH="0" baseline="0" noProof="0" dirty="0">
                  <a:ln>
                    <a:noFill/>
                  </a:ln>
                  <a:solidFill>
                    <a:schemeClr val="tx1">
                      <a:lumMod val="65000"/>
                      <a:lumOff val="35000"/>
                    </a:schemeClr>
                  </a:solidFill>
                  <a:effectLst/>
                  <a:uLnTx/>
                  <a:uFillTx/>
                  <a:latin typeface="+mn-lt"/>
                  <a:ea typeface="微软雅黑" panose="020B0503020204020204" pitchFamily="34" charset="-122"/>
                  <a:cs typeface="+mn-cs"/>
                </a:endParaRPr>
              </a:p>
            </p:txBody>
          </p:sp>
        </p:grpSp>
      </p:grpSp>
      <p:cxnSp>
        <p:nvCxnSpPr>
          <p:cNvPr id="23" name="直接连接符 22"/>
          <p:cNvCxnSpPr/>
          <p:nvPr/>
        </p:nvCxnSpPr>
        <p:spPr>
          <a:xfrm>
            <a:off x="6734175" y="3578225"/>
            <a:ext cx="4681538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直接连接符 23"/>
          <p:cNvCxnSpPr/>
          <p:nvPr/>
        </p:nvCxnSpPr>
        <p:spPr>
          <a:xfrm>
            <a:off x="6734175" y="4227513"/>
            <a:ext cx="4681538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直接连接符 24"/>
          <p:cNvCxnSpPr/>
          <p:nvPr/>
        </p:nvCxnSpPr>
        <p:spPr>
          <a:xfrm>
            <a:off x="6734175" y="4875213"/>
            <a:ext cx="4681538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直接连接符 25"/>
          <p:cNvCxnSpPr/>
          <p:nvPr/>
        </p:nvCxnSpPr>
        <p:spPr>
          <a:xfrm>
            <a:off x="6734175" y="5537200"/>
            <a:ext cx="4681538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6"/>
          <p:cNvSpPr txBox="1"/>
          <p:nvPr/>
        </p:nvSpPr>
        <p:spPr>
          <a:xfrm>
            <a:off x="6734175" y="3049588"/>
            <a:ext cx="4681538" cy="411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指充分发挥潜能、实现理想、成就事业等的需求。</a:t>
            </a:r>
            <a:endParaRPr kumimoji="0" lang="zh-CN" altLang="en-US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TextBox 6"/>
          <p:cNvSpPr txBox="1"/>
          <p:nvPr/>
        </p:nvSpPr>
        <p:spPr>
          <a:xfrm>
            <a:off x="6734175" y="3698875"/>
            <a:ext cx="4681538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指自尊、自信、认可、尊重、地位、权利等需求；</a:t>
            </a:r>
            <a:endParaRPr kumimoji="0" lang="zh-CN" altLang="en-US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TextBox 6"/>
          <p:cNvSpPr txBox="1"/>
          <p:nvPr/>
        </p:nvSpPr>
        <p:spPr>
          <a:xfrm>
            <a:off x="6734175" y="4349750"/>
            <a:ext cx="4681538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指归属、友谊、爱情等方面的需求；</a:t>
            </a:r>
            <a:endParaRPr kumimoji="0" lang="zh-CN" altLang="zh-CN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0" name="TextBox 6"/>
          <p:cNvSpPr txBox="1"/>
          <p:nvPr/>
        </p:nvSpPr>
        <p:spPr>
          <a:xfrm>
            <a:off x="6734175" y="4999038"/>
            <a:ext cx="4681538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指免受身体伤害和失业恐惧的需求；</a:t>
            </a:r>
            <a:endParaRPr kumimoji="0" lang="zh-CN" altLang="en-US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TextBox 6"/>
          <p:cNvSpPr txBox="1"/>
          <p:nvPr/>
        </p:nvSpPr>
        <p:spPr>
          <a:xfrm>
            <a:off x="6734175" y="5649913"/>
            <a:ext cx="4681538" cy="4111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指维持生命所必需的衣食住行方面的基本需求；</a:t>
            </a:r>
            <a:endParaRPr kumimoji="0" lang="zh-CN" altLang="en-US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2.1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需求层次模型分析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pic>
        <p:nvPicPr>
          <p:cNvPr id="20483" name="Picture 2" descr="http://imgs.veeqi.com/img05/png/080119/4/My_Breafast_001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63638" y="1793875"/>
            <a:ext cx="13684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4" name="图片 3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35338" y="1793875"/>
            <a:ext cx="1368425" cy="13684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5" name="图片 3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02288" y="1895475"/>
            <a:ext cx="1219200" cy="12192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6" name="图片 3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20013" y="1930400"/>
            <a:ext cx="1152525" cy="1150938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20487" name="图片 3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71063" y="1735138"/>
            <a:ext cx="1733550" cy="1487487"/>
          </a:xfrm>
          <a:prstGeom prst="rect">
            <a:avLst/>
          </a:prstGeom>
          <a:noFill/>
          <a:ln w="9525">
            <a:noFill/>
          </a:ln>
        </p:spPr>
      </p:pic>
      <p:cxnSp>
        <p:nvCxnSpPr>
          <p:cNvPr id="42" name="直接连接符 41"/>
          <p:cNvCxnSpPr/>
          <p:nvPr/>
        </p:nvCxnSpPr>
        <p:spPr>
          <a:xfrm>
            <a:off x="927100" y="3646488"/>
            <a:ext cx="1800225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直接连接符 44"/>
          <p:cNvCxnSpPr/>
          <p:nvPr/>
        </p:nvCxnSpPr>
        <p:spPr>
          <a:xfrm>
            <a:off x="3133725" y="3646488"/>
            <a:ext cx="1800225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直接连接符 45"/>
          <p:cNvCxnSpPr/>
          <p:nvPr/>
        </p:nvCxnSpPr>
        <p:spPr>
          <a:xfrm>
            <a:off x="5341938" y="3646488"/>
            <a:ext cx="1800225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直接连接符 46"/>
          <p:cNvCxnSpPr/>
          <p:nvPr/>
        </p:nvCxnSpPr>
        <p:spPr>
          <a:xfrm>
            <a:off x="7550150" y="3646488"/>
            <a:ext cx="1798638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接连接符 47"/>
          <p:cNvCxnSpPr/>
          <p:nvPr/>
        </p:nvCxnSpPr>
        <p:spPr>
          <a:xfrm>
            <a:off x="9756775" y="3646488"/>
            <a:ext cx="1800225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/>
          <p:cNvSpPr/>
          <p:nvPr/>
        </p:nvSpPr>
        <p:spPr>
          <a:xfrm>
            <a:off x="927100" y="3303588"/>
            <a:ext cx="180022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生理需求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0" name="矩形 49"/>
          <p:cNvSpPr/>
          <p:nvPr/>
        </p:nvSpPr>
        <p:spPr>
          <a:xfrm>
            <a:off x="3128963" y="3303588"/>
            <a:ext cx="1798638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安全需求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1" name="矩形 50"/>
          <p:cNvSpPr/>
          <p:nvPr/>
        </p:nvSpPr>
        <p:spPr>
          <a:xfrm>
            <a:off x="7531100" y="3303588"/>
            <a:ext cx="180022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尊重需求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2" name="矩形 51"/>
          <p:cNvSpPr/>
          <p:nvPr/>
        </p:nvSpPr>
        <p:spPr>
          <a:xfrm>
            <a:off x="5329238" y="3303588"/>
            <a:ext cx="180022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社交需求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3" name="矩形 52"/>
          <p:cNvSpPr/>
          <p:nvPr/>
        </p:nvSpPr>
        <p:spPr>
          <a:xfrm>
            <a:off x="9732963" y="3303588"/>
            <a:ext cx="1800225" cy="3381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自我实现需求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4" name="矩形 53"/>
          <p:cNvSpPr/>
          <p:nvPr/>
        </p:nvSpPr>
        <p:spPr>
          <a:xfrm>
            <a:off x="927100" y="3822700"/>
            <a:ext cx="1911350" cy="26543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洗衣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洗车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理发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餐饮水果茶点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工作便利关怀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生活便利服务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无息购房贷款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宿舍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房补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班车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车补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身心健康关怀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5" name="矩形 54"/>
          <p:cNvSpPr/>
          <p:nvPr/>
        </p:nvSpPr>
        <p:spPr>
          <a:xfrm>
            <a:off x="3128963" y="3783013"/>
            <a:ext cx="1911350" cy="2652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员工及家属保险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入学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幼托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育儿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爱心基金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赡养金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奖助学金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理财辅导或帮助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绩效辅导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文化融合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安全教育及预警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6" name="矩形 55"/>
          <p:cNvSpPr/>
          <p:nvPr/>
        </p:nvSpPr>
        <p:spPr>
          <a:xfrm>
            <a:off x="5329238" y="3743325"/>
            <a:ext cx="1912938" cy="2333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家庭关系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婚恋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各种文化、娱乐、体育活动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协会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探亲假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婚育病丧关怀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情绪关怀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&amp;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休假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节日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生日关怀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7" name="矩形 56"/>
          <p:cNvSpPr/>
          <p:nvPr/>
        </p:nvSpPr>
        <p:spPr>
          <a:xfrm>
            <a:off x="7531100" y="3743325"/>
            <a:ext cx="1912938" cy="2333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领导表扬认可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评优颁奖宣传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领导接待日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沟通座谈会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意见反馈及采纳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信息充分公开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弹性工作安排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58" name="矩形 57"/>
          <p:cNvSpPr/>
          <p:nvPr/>
        </p:nvSpPr>
        <p:spPr>
          <a:xfrm>
            <a:off x="9732963" y="3743325"/>
            <a:ext cx="191135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职业生涯规划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晋升通道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培训轮岗进修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图书馆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阅览室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工作再设计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2.2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特殊群体关怀需求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grpSp>
        <p:nvGrpSpPr>
          <p:cNvPr id="3" name="组合 2"/>
          <p:cNvGrpSpPr/>
          <p:nvPr/>
        </p:nvGrpSpPr>
        <p:grpSpPr>
          <a:xfrm>
            <a:off x="6434138" y="1922463"/>
            <a:ext cx="1311275" cy="1223962"/>
            <a:chOff x="1193867" y="1894945"/>
            <a:chExt cx="1310715" cy="1224136"/>
          </a:xfrm>
        </p:grpSpPr>
        <p:sp>
          <p:nvSpPr>
            <p:cNvPr id="4" name="椭圆 3"/>
            <p:cNvSpPr/>
            <p:nvPr/>
          </p:nvSpPr>
          <p:spPr>
            <a:xfrm>
              <a:off x="1254166" y="1894945"/>
              <a:ext cx="1223439" cy="1224136"/>
            </a:xfrm>
            <a:prstGeom prst="ellipse">
              <a:avLst/>
            </a:prstGeom>
            <a:solidFill>
              <a:srgbClr val="FF8500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524" name="文本框 4"/>
            <p:cNvSpPr txBox="1"/>
            <p:nvPr/>
          </p:nvSpPr>
          <p:spPr>
            <a:xfrm rot="-1268207">
              <a:off x="1193867" y="2021681"/>
              <a:ext cx="1310715" cy="95410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外地</a:t>
              </a:r>
              <a:endParaRPr lang="en-US" altLang="zh-CN" sz="2800" dirty="0">
                <a:solidFill>
                  <a:schemeClr val="bg1"/>
                </a:solidFill>
                <a:latin typeface="华康俪金黑W8(P)"/>
                <a:ea typeface="华康俪金黑W8(P)"/>
              </a:endParaRPr>
            </a:p>
            <a:p>
              <a:pPr algn="ctr"/>
              <a:r>
                <a:rPr lang="zh-CN" altLang="en-US" sz="28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员工</a:t>
              </a:r>
              <a:endParaRPr lang="zh-CN" altLang="en-US" sz="2800" dirty="0">
                <a:solidFill>
                  <a:schemeClr val="bg1"/>
                </a:solidFill>
                <a:latin typeface="华康俪金黑W8(P)"/>
                <a:ea typeface="华康俪金黑W8(P)"/>
              </a:endParaRPr>
            </a:p>
          </p:txBody>
        </p:sp>
      </p:grpSp>
      <p:grpSp>
        <p:nvGrpSpPr>
          <p:cNvPr id="6" name="组合 5"/>
          <p:cNvGrpSpPr/>
          <p:nvPr/>
        </p:nvGrpSpPr>
        <p:grpSpPr>
          <a:xfrm>
            <a:off x="3754438" y="1922463"/>
            <a:ext cx="1273175" cy="1223962"/>
            <a:chOff x="2323114" y="3268771"/>
            <a:chExt cx="1273326" cy="1224136"/>
          </a:xfrm>
        </p:grpSpPr>
        <p:sp>
          <p:nvSpPr>
            <p:cNvPr id="7" name="椭圆 6"/>
            <p:cNvSpPr/>
            <p:nvPr/>
          </p:nvSpPr>
          <p:spPr>
            <a:xfrm>
              <a:off x="2372332" y="3268771"/>
              <a:ext cx="1224108" cy="1224136"/>
            </a:xfrm>
            <a:prstGeom prst="ellipse">
              <a:avLst/>
            </a:prstGeom>
            <a:solidFill>
              <a:srgbClr val="3C78CE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522" name="文本框 7"/>
            <p:cNvSpPr txBox="1"/>
            <p:nvPr/>
          </p:nvSpPr>
          <p:spPr>
            <a:xfrm rot="-1268207">
              <a:off x="2323114" y="3450206"/>
              <a:ext cx="1260981" cy="830997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/>
              <a:r>
                <a:rPr lang="zh-CN" altLang="en-US" sz="24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长期出差</a:t>
              </a:r>
              <a:r>
                <a:rPr lang="en-US" altLang="zh-CN" sz="24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/</a:t>
              </a:r>
              <a:r>
                <a:rPr lang="zh-CN" altLang="en-US" sz="24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驻外</a:t>
              </a:r>
              <a:endParaRPr lang="zh-CN" altLang="en-US" sz="2400" dirty="0">
                <a:solidFill>
                  <a:schemeClr val="bg1"/>
                </a:solidFill>
                <a:latin typeface="华康俪金黑W8(P)"/>
                <a:ea typeface="华康俪金黑W8(P)"/>
              </a:endParaRPr>
            </a:p>
          </p:txBody>
        </p:sp>
      </p:grpSp>
      <p:grpSp>
        <p:nvGrpSpPr>
          <p:cNvPr id="9" name="组合 8"/>
          <p:cNvGrpSpPr/>
          <p:nvPr/>
        </p:nvGrpSpPr>
        <p:grpSpPr>
          <a:xfrm>
            <a:off x="9126538" y="1922463"/>
            <a:ext cx="1263650" cy="1223962"/>
            <a:chOff x="7132045" y="3349473"/>
            <a:chExt cx="1263345" cy="1224136"/>
          </a:xfrm>
        </p:grpSpPr>
        <p:sp>
          <p:nvSpPr>
            <p:cNvPr id="10" name="椭圆 9"/>
            <p:cNvSpPr/>
            <p:nvPr/>
          </p:nvSpPr>
          <p:spPr>
            <a:xfrm>
              <a:off x="7151090" y="3349473"/>
              <a:ext cx="1225254" cy="1224136"/>
            </a:xfrm>
            <a:prstGeom prst="ellipse">
              <a:avLst/>
            </a:prstGeom>
            <a:solidFill>
              <a:srgbClr val="FF3399"/>
            </a:solidFill>
            <a:ln w="571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21520" name="文本框 10"/>
            <p:cNvSpPr txBox="1"/>
            <p:nvPr/>
          </p:nvSpPr>
          <p:spPr>
            <a:xfrm rot="-1268207">
              <a:off x="7132045" y="3660673"/>
              <a:ext cx="1263345" cy="584775"/>
            </a:xfrm>
            <a:prstGeom prst="rect">
              <a:avLst/>
            </a:prstGeom>
            <a:noFill/>
            <a:ln w="9525">
              <a:noFill/>
            </a:ln>
          </p:spPr>
          <p:txBody>
            <a:bodyPr>
              <a:spAutoFit/>
            </a:bodyPr>
            <a:p>
              <a:pPr algn="ctr"/>
              <a:r>
                <a:rPr lang="en-US" altLang="zh-CN" sz="3200" dirty="0">
                  <a:solidFill>
                    <a:schemeClr val="bg1"/>
                  </a:solidFill>
                  <a:latin typeface="华康俪金黑W8(P)"/>
                  <a:ea typeface="华康俪金黑W8(P)"/>
                </a:rPr>
                <a:t>8090</a:t>
              </a:r>
              <a:endParaRPr lang="zh-CN" altLang="en-US" sz="3200" dirty="0">
                <a:solidFill>
                  <a:schemeClr val="bg1"/>
                </a:solidFill>
                <a:latin typeface="华康俪金黑W8(P)"/>
                <a:ea typeface="华康俪金黑W8(P)"/>
              </a:endParaRPr>
            </a:p>
          </p:txBody>
        </p:sp>
      </p:grpSp>
      <p:grpSp>
        <p:nvGrpSpPr>
          <p:cNvPr id="12" name="组合 11"/>
          <p:cNvGrpSpPr/>
          <p:nvPr/>
        </p:nvGrpSpPr>
        <p:grpSpPr>
          <a:xfrm>
            <a:off x="1085615" y="1921949"/>
            <a:ext cx="1260019" cy="1224136"/>
            <a:chOff x="1217617" y="4782615"/>
            <a:chExt cx="1260019" cy="1224136"/>
          </a:xfrm>
          <a:solidFill>
            <a:srgbClr val="7030A0"/>
          </a:solidFill>
        </p:grpSpPr>
        <p:sp>
          <p:nvSpPr>
            <p:cNvPr id="13" name="椭圆 12"/>
            <p:cNvSpPr/>
            <p:nvPr/>
          </p:nvSpPr>
          <p:spPr>
            <a:xfrm>
              <a:off x="1253500" y="4782615"/>
              <a:ext cx="1224136" cy="1224136"/>
            </a:xfrm>
            <a:prstGeom prst="ellipse">
              <a:avLst/>
            </a:prstGeom>
            <a:grpFill/>
            <a:ln w="57150">
              <a:solidFill>
                <a:schemeClr val="bg1">
                  <a:lumMod val="9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zh-CN" altLang="en-US" sz="1800" b="0" i="0" u="none" strike="noStrike" kern="1200" cap="none" spc="0" normalizeH="0" baseline="0" noProof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4" name="文本框 13"/>
            <p:cNvSpPr txBox="1"/>
            <p:nvPr/>
          </p:nvSpPr>
          <p:spPr>
            <a:xfrm rot="20331793">
              <a:off x="1217617" y="5132094"/>
              <a:ext cx="1257910" cy="523220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8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华康俪金黑W8(P)" pitchFamily="34" charset="-122"/>
                  <a:ea typeface="华康俪金黑W8(P)" pitchFamily="34" charset="-122"/>
                  <a:cs typeface="+mn-cs"/>
                </a:rPr>
                <a:t>新员工</a:t>
              </a:r>
              <a:endParaRPr kumimoji="0" lang="zh-CN" altLang="en-US" sz="2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华康俪金黑W8(P)" pitchFamily="34" charset="-122"/>
                <a:ea typeface="华康俪金黑W8(P)" pitchFamily="34" charset="-122"/>
                <a:cs typeface="+mn-cs"/>
              </a:endParaRPr>
            </a:p>
          </p:txBody>
        </p:sp>
      </p:grpSp>
      <p:cxnSp>
        <p:nvCxnSpPr>
          <p:cNvPr id="16" name="直接连接符 15"/>
          <p:cNvCxnSpPr/>
          <p:nvPr/>
        </p:nvCxnSpPr>
        <p:spPr>
          <a:xfrm>
            <a:off x="741363" y="3405188"/>
            <a:ext cx="2144713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/>
          <p:cNvSpPr/>
          <p:nvPr/>
        </p:nvSpPr>
        <p:spPr>
          <a:xfrm>
            <a:off x="3363913" y="3576638"/>
            <a:ext cx="2303463" cy="2652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异地保险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顺畅报销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探亲假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总部定期走访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身心健康关怀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各种事项代办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文化融入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信息传递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741363" y="3576638"/>
            <a:ext cx="2305050" cy="2973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应届生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角色转变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社会招聘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-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文化融合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详细的入职指引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入职仪式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入职流转表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生活向导手册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员工手册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领导沟通及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HR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回访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宿舍入住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租房协助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5984875" y="3576638"/>
            <a:ext cx="2305050" cy="26527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探亲假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人生规划关怀与指导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住宿与生活便利协助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购房辅导与帮助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协会与活动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生活向导手册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集体户口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代购车票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8607425" y="3576638"/>
            <a:ext cx="2303463" cy="29733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角色定位及心态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尊重、理解、宽容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表扬与认可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人际关系辅导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情绪与压力管理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沟通与意见表达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职业生涯规划辅导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情感与婚恋关怀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危机预警与干预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3389313" y="3405188"/>
            <a:ext cx="2144713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直接连接符 32"/>
          <p:cNvCxnSpPr/>
          <p:nvPr/>
        </p:nvCxnSpPr>
        <p:spPr>
          <a:xfrm>
            <a:off x="6038850" y="3405188"/>
            <a:ext cx="2143125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接连接符 33"/>
          <p:cNvCxnSpPr/>
          <p:nvPr/>
        </p:nvCxnSpPr>
        <p:spPr>
          <a:xfrm>
            <a:off x="8686800" y="3405188"/>
            <a:ext cx="2144713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1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9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3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2.3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创新、特色、惊艳的关怀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4749800" y="1843088"/>
            <a:ext cx="2592388" cy="23336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谷歌：员工去世，其配偶在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未来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年可以享受去世员工的一半薪酬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；有专属属的厨师烹调午、晚餐， “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十米之内必有食物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”；有“高大上”的健身房及免费洗衣服务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577850" y="4778375"/>
            <a:ext cx="10953750" cy="16922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网易全体员工的“五险一金”，除公积金外，其余项目须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由个人承担支付的部分亦由网易公司承担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苏州德胜洋楼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给员工绅士的待遇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。每年五星级酒店圣诞晚会；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工作满</a:t>
            </a:r>
            <a:r>
              <a:rPr kumimoji="0" lang="en-US" altLang="zh-CN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年，农民工都可以免费出国考察一次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。让每位员工，尤其是处于社会底层的农民工享受绅士的待遇，感受高品质的生活，从而获得一份自豪感和尊严感。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胖东来专门建设了员工休闲区，按摩椅、跑步机、书吧、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KTV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等一应俱全，任何员工都可以去使用这些设施设备。在河南许昌，胖东来提供的这些福利，使得它们的员工拥有了</a:t>
            </a:r>
            <a:r>
              <a:rPr kumimoji="0" lang="zh-CN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“五星级人生”般的骄傲和自豪。</a:t>
            </a:r>
            <a:endParaRPr kumimoji="0" lang="zh-CN" altLang="en-US" sz="1600" b="1" i="0" u="none" strike="noStrike" kern="1200" cap="none" spc="0" normalizeH="0" baseline="0" noProof="0" dirty="0">
              <a:ln>
                <a:noFill/>
              </a:ln>
              <a:solidFill>
                <a:srgbClr val="99D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2533" name="Picture 2" descr="谷歌新福利：去世员工配偶可获10年薪酬（图片来自互联网）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09613" y="1843088"/>
            <a:ext cx="3930650" cy="2673350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2534" name="Picture 4" descr="http://static.cnbetacdn.com/newsimg/111021/15180411610688201.jpg?131916429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37438" y="1843088"/>
            <a:ext cx="3930650" cy="2682875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7" name="矩形 6"/>
          <p:cNvSpPr/>
          <p:nvPr/>
        </p:nvSpPr>
        <p:spPr>
          <a:xfrm>
            <a:off x="1009650" y="1608138"/>
            <a:ext cx="10521950" cy="3810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那些员工幸福感很强的企业是否都是增长迅速、利润极高的大企业？并不是所有的福利项目都需要很大的支出。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2.3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创新、特色、惊艳的关怀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723900" y="2316163"/>
            <a:ext cx="10685463" cy="14462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FF85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小投入</a:t>
            </a:r>
            <a:r>
              <a:rPr kumimoji="0" lang="zh-CN" altLang="en-US" sz="3600" b="1" i="0" u="none" strike="noStrike" kern="1200" cap="none" spc="0" normalizeH="0" baseline="0" noProof="0" dirty="0">
                <a:ln>
                  <a:noFill/>
                </a:ln>
                <a:solidFill>
                  <a:srgbClr val="FF85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32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也能做 </a:t>
            </a:r>
            <a:r>
              <a:rPr kumimoji="0" lang="zh-CN" altLang="en-US" sz="88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大福利</a:t>
            </a:r>
            <a:endParaRPr kumimoji="0" lang="zh-CN" altLang="en-US" sz="8800" b="1" i="0" u="none" strike="noStrike" kern="1200" cap="none" spc="0" normalizeH="0" baseline="0" noProof="0" dirty="0">
              <a:ln>
                <a:noFill/>
              </a:ln>
              <a:solidFill>
                <a:srgbClr val="99D00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09650" y="4900613"/>
            <a:ext cx="10521950" cy="13731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瑞银集团很多年坚持在每周五下班前为员工提供啤酒，让他们放松并与同事交流沟通，效果非常显著。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北京某民企，在福利设置方面精巧实用。儿童节时组织员工带孩子去公园开展活动，元宵节时发最好的元宵，中秋节时就发最好的月饼，有时送把德国进口刀具，有时买瓶高级防晒霜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几乎每个节日前，人事部都会精心设计既适用又不会太花钱的福利项目。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112838" y="4397375"/>
            <a:ext cx="633413" cy="330200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87525" y="4397375"/>
            <a:ext cx="1009650" cy="330200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TextBox 8"/>
          <p:cNvSpPr txBox="1"/>
          <p:nvPr/>
        </p:nvSpPr>
        <p:spPr>
          <a:xfrm>
            <a:off x="627063" y="1100138"/>
            <a:ext cx="51593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2.4 </a:t>
            </a:r>
            <a:r>
              <a: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华康俪金黑W8(P)" pitchFamily="34" charset="-122"/>
                <a:ea typeface="华康俪金黑W8(P)" pitchFamily="34" charset="-122"/>
                <a:cs typeface="+mn-cs"/>
              </a:rPr>
              <a:t>基于现今时代的关怀</a:t>
            </a:r>
            <a:endParaRPr kumimoji="0" lang="zh-CN" altLang="en-US" sz="20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华康俪金黑W8(P)" pitchFamily="34" charset="-122"/>
              <a:ea typeface="华康俪金黑W8(P)" pitchFamily="34" charset="-122"/>
              <a:cs typeface="+mn-cs"/>
            </a:endParaRPr>
          </a:p>
        </p:txBody>
      </p:sp>
      <p:sp>
        <p:nvSpPr>
          <p:cNvPr id="24579" name="矩形 2"/>
          <p:cNvSpPr/>
          <p:nvPr/>
        </p:nvSpPr>
        <p:spPr>
          <a:xfrm>
            <a:off x="1009650" y="2897188"/>
            <a:ext cx="3576638" cy="1892300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子女上学</a:t>
            </a:r>
            <a:r>
              <a:rPr lang="en-US" altLang="zh-CN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/</a:t>
            </a: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幼托</a:t>
            </a:r>
            <a:endParaRPr lang="en-US" altLang="zh-CN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老人健康体检</a:t>
            </a:r>
            <a:endParaRPr lang="en-US" altLang="zh-CN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孝敬金</a:t>
            </a:r>
            <a:endParaRPr lang="en-US" altLang="zh-CN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异地社保、公积金</a:t>
            </a:r>
            <a:endParaRPr lang="en-US" altLang="zh-CN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n"/>
            </a:pPr>
            <a:r>
              <a:rPr lang="zh-CN" altLang="en-US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购房无息贷款等</a:t>
            </a:r>
            <a:endParaRPr lang="zh-CN" altLang="en-US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009650" y="5454650"/>
            <a:ext cx="10521950" cy="7016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2011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6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27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日腾讯启动“安居计划”，该项计划将在三年内投入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亿元，为首次购房员工提供免息借款。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2011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年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8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月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16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日，阿里巴巴推出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亿元置业贷款计划，并投入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5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亿元教育基金，一次性发放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4000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万元物价补贴。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009650" y="1608138"/>
            <a:ext cx="10521950" cy="7318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找到适合本公司员工的关怀方案是不少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HR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发愁的问题。其实，我们只需紧紧抓住员工实际需求这个“牛鼻子”就可以了，尤其是结合这个时代所带给员工许多的问题，正是我们制定关怀方案的出发点，比如：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582" name="图片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91288" y="2860675"/>
            <a:ext cx="4876800" cy="1965325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1" name="矩形 10"/>
          <p:cNvSpPr/>
          <p:nvPr/>
        </p:nvSpPr>
        <p:spPr>
          <a:xfrm>
            <a:off x="1112838" y="5118100"/>
            <a:ext cx="633413" cy="330200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87525" y="5118100"/>
            <a:ext cx="1009650" cy="330200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4585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8463" y="3235325"/>
            <a:ext cx="4152900" cy="2816225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对角圆角矩形 1"/>
          <p:cNvSpPr/>
          <p:nvPr/>
        </p:nvSpPr>
        <p:spPr>
          <a:xfrm>
            <a:off x="5402263" y="3863975"/>
            <a:ext cx="4041775" cy="647700"/>
          </a:xfrm>
          <a:prstGeom prst="round2DiagRect">
            <a:avLst>
              <a:gd name="adj1" fmla="val 20943"/>
              <a:gd name="adj2" fmla="val 0"/>
            </a:avLst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TextBox 11"/>
          <p:cNvSpPr txBox="1"/>
          <p:nvPr/>
        </p:nvSpPr>
        <p:spPr>
          <a:xfrm>
            <a:off x="5662613" y="3989388"/>
            <a:ext cx="3832225" cy="368300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03    </a:t>
            </a: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员工关怀实施原则</a:t>
            </a:r>
            <a:endParaRPr kumimoji="0" lang="zh-CN" altLang="en-US" sz="2400" kern="1200" cap="none" spc="0" normalizeH="0" baseline="0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任意多边形 5"/>
          <p:cNvSpPr/>
          <p:nvPr/>
        </p:nvSpPr>
        <p:spPr>
          <a:xfrm>
            <a:off x="3557588" y="2933700"/>
            <a:ext cx="1558925" cy="1560513"/>
          </a:xfrm>
          <a:custGeom>
            <a:avLst/>
            <a:gdLst>
              <a:gd name="connsiteX0" fmla="*/ 0 w 1559669"/>
              <a:gd name="connsiteY0" fmla="*/ 779835 h 1559669"/>
              <a:gd name="connsiteX1" fmla="*/ 779835 w 1559669"/>
              <a:gd name="connsiteY1" fmla="*/ 0 h 1559669"/>
              <a:gd name="connsiteX2" fmla="*/ 1559670 w 1559669"/>
              <a:gd name="connsiteY2" fmla="*/ 779835 h 1559669"/>
              <a:gd name="connsiteX3" fmla="*/ 779835 w 1559669"/>
              <a:gd name="connsiteY3" fmla="*/ 1559670 h 1559669"/>
              <a:gd name="connsiteX4" fmla="*/ 0 w 1559669"/>
              <a:gd name="connsiteY4" fmla="*/ 779835 h 155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9669" h="1559669">
                <a:moveTo>
                  <a:pt x="0" y="779835"/>
                </a:moveTo>
                <a:cubicBezTo>
                  <a:pt x="0" y="349144"/>
                  <a:pt x="349144" y="0"/>
                  <a:pt x="779835" y="0"/>
                </a:cubicBezTo>
                <a:cubicBezTo>
                  <a:pt x="1210526" y="0"/>
                  <a:pt x="1559670" y="349144"/>
                  <a:pt x="1559670" y="779835"/>
                </a:cubicBezTo>
                <a:cubicBezTo>
                  <a:pt x="1559670" y="1210526"/>
                  <a:pt x="1210526" y="1559670"/>
                  <a:pt x="779835" y="1559670"/>
                </a:cubicBezTo>
                <a:cubicBezTo>
                  <a:pt x="349144" y="1559670"/>
                  <a:pt x="0" y="1210526"/>
                  <a:pt x="0" y="779835"/>
                </a:cubicBezTo>
                <a:close/>
              </a:path>
            </a:pathLst>
          </a:custGeom>
          <a:solidFill>
            <a:srgbClr val="00B0F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3808" tIns="253808" rIns="253808" bIns="253808" spcCol="1270" anchor="ctr"/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企业给予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7023100" y="2936875"/>
            <a:ext cx="1558925" cy="1558925"/>
          </a:xfrm>
          <a:custGeom>
            <a:avLst/>
            <a:gdLst>
              <a:gd name="connsiteX0" fmla="*/ 0 w 1559669"/>
              <a:gd name="connsiteY0" fmla="*/ 779835 h 1559669"/>
              <a:gd name="connsiteX1" fmla="*/ 779835 w 1559669"/>
              <a:gd name="connsiteY1" fmla="*/ 0 h 1559669"/>
              <a:gd name="connsiteX2" fmla="*/ 1559670 w 1559669"/>
              <a:gd name="connsiteY2" fmla="*/ 779835 h 1559669"/>
              <a:gd name="connsiteX3" fmla="*/ 779835 w 1559669"/>
              <a:gd name="connsiteY3" fmla="*/ 1559670 h 1559669"/>
              <a:gd name="connsiteX4" fmla="*/ 0 w 1559669"/>
              <a:gd name="connsiteY4" fmla="*/ 779835 h 15596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9669" h="1559669">
                <a:moveTo>
                  <a:pt x="0" y="779835"/>
                </a:moveTo>
                <a:cubicBezTo>
                  <a:pt x="0" y="349144"/>
                  <a:pt x="349144" y="0"/>
                  <a:pt x="779835" y="0"/>
                </a:cubicBezTo>
                <a:cubicBezTo>
                  <a:pt x="1210526" y="0"/>
                  <a:pt x="1559670" y="349144"/>
                  <a:pt x="1559670" y="779835"/>
                </a:cubicBezTo>
                <a:cubicBezTo>
                  <a:pt x="1559670" y="1210526"/>
                  <a:pt x="1210526" y="1559670"/>
                  <a:pt x="779835" y="1559670"/>
                </a:cubicBezTo>
                <a:cubicBezTo>
                  <a:pt x="349144" y="1559670"/>
                  <a:pt x="0" y="1210526"/>
                  <a:pt x="0" y="779835"/>
                </a:cubicBezTo>
                <a:close/>
              </a:path>
            </a:pathLst>
          </a:custGeom>
          <a:solidFill>
            <a:srgbClr val="92D050"/>
          </a:solidFill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253808" tIns="253808" rIns="253808" bIns="253808" spcCol="1270" anchor="ctr"/>
          <a:lstStyle/>
          <a:p>
            <a:pPr marL="0" marR="0" lvl="0" indent="0" algn="ctr" defTabSz="889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defRPr/>
            </a:pP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员工想要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6628" name="矩形 13"/>
          <p:cNvSpPr/>
          <p:nvPr/>
        </p:nvSpPr>
        <p:spPr>
          <a:xfrm>
            <a:off x="5468938" y="2782888"/>
            <a:ext cx="1309687" cy="1862137"/>
          </a:xfrm>
          <a:prstGeom prst="rect">
            <a:avLst/>
          </a:prstGeom>
          <a:noFill/>
          <a:ln w="9525">
            <a:noFill/>
          </a:ln>
        </p:spPr>
        <p:txBody>
          <a:bodyPr wrap="none">
            <a:spAutoFit/>
          </a:bodyPr>
          <a:p>
            <a:r>
              <a:rPr lang="en-US" altLang="zh-CN" sz="11500" b="1" dirty="0">
                <a:solidFill>
                  <a:srgbClr val="FF93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≠</a:t>
            </a:r>
            <a:endParaRPr lang="zh-CN" altLang="en-US" sz="11500" b="1" dirty="0">
              <a:solidFill>
                <a:srgbClr val="FF93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grpSp>
        <p:nvGrpSpPr>
          <p:cNvPr id="26629" name="组合 14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16" name="矩形 15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用心挖掘员工真正的需求，贴心、接地气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17" name="椭圆 16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18" name="矩形 17"/>
          <p:cNvSpPr/>
          <p:nvPr/>
        </p:nvSpPr>
        <p:spPr>
          <a:xfrm>
            <a:off x="1863725" y="4668838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2538413" y="4668838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奇葩案例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844675" y="5106988"/>
            <a:ext cx="9401175" cy="13874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元福利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：昆山某服装厂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元三八节福利（一盒牙膏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&amp;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一支牙刷）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男员工发卫生巾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：东莞某厂不问男女三八节统一发卫生巾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过期月饼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：苏州某国企中秋发过期月饼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案例来自于“中国人力资源开发网”</a:t>
            </a:r>
            <a:endParaRPr kumimoji="0" lang="en-US" altLang="zh-CN" sz="14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27650" name="图片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95525" y="4289425"/>
            <a:ext cx="2987675" cy="1679575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  <p:grpSp>
        <p:nvGrpSpPr>
          <p:cNvPr id="27651" name="组合 2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4" name="矩形 3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兼顾特殊群体的需求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2" name="矩形 1"/>
          <p:cNvSpPr/>
          <p:nvPr/>
        </p:nvSpPr>
        <p:spPr>
          <a:xfrm>
            <a:off x="2211388" y="2700338"/>
            <a:ext cx="9301163" cy="11715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要充分考虑员工需求的差异性和个性化。深入调查和了解员工的情况和实际需求，并大致归类，结合成本预算，精心、巧妙设计具有本企业特点的福利套餐，开发丰富又适用的福利项目，供员工选取，“总有一款合适他”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27653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57813" y="4289425"/>
            <a:ext cx="2987675" cy="1681163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27654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20100" y="4289425"/>
            <a:ext cx="2987675" cy="1679575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>
    <p:fad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8674" name="组合 2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4" name="矩形 3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关怀政策及案例多宣传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3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pic>
        <p:nvPicPr>
          <p:cNvPr id="28675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46325" y="2865438"/>
            <a:ext cx="4557713" cy="2674937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7" name="矩形 6"/>
          <p:cNvSpPr/>
          <p:nvPr/>
        </p:nvSpPr>
        <p:spPr>
          <a:xfrm>
            <a:off x="7137400" y="2743200"/>
            <a:ext cx="4375150" cy="13033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让员工知道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有这么回事</a:t>
            </a:r>
            <a:endParaRPr kumimoji="0" lang="en-US" altLang="zh-CN" sz="3200" b="1" i="0" u="none" strike="noStrike" kern="1200" cap="none" spc="0" normalizeH="0" baseline="0" noProof="0" dirty="0">
              <a:ln>
                <a:noFill/>
              </a:ln>
              <a:solidFill>
                <a:srgbClr val="99D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让员工知道</a:t>
            </a:r>
            <a:r>
              <a:rPr kumimoji="0" lang="zh-CN" alt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这是真的呢</a:t>
            </a:r>
            <a:endParaRPr kumimoji="0" lang="zh-CN" altLang="en-US" sz="3200" b="1" i="0" u="none" strike="noStrike" kern="1200" cap="none" spc="0" normalizeH="0" baseline="0" noProof="0" dirty="0">
              <a:ln>
                <a:noFill/>
              </a:ln>
              <a:solidFill>
                <a:srgbClr val="99D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7137400" y="4403725"/>
            <a:ext cx="4503738" cy="11366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285750" marR="0" indent="-28575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员工手册宣传政策</a:t>
            </a:r>
            <a:endParaRPr kumimoji="0" lang="en-US" altLang="zh-CN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indent="-28575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实时邮件、</a:t>
            </a:r>
            <a:r>
              <a:rPr kumimoji="0" lang="en-US" altLang="zh-CN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PPT</a:t>
            </a: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、微信公众平台、内刊等宣传案例</a:t>
            </a:r>
            <a:endParaRPr kumimoji="0" lang="zh-CN" altLang="en-US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1" name="直接连接符 10"/>
          <p:cNvCxnSpPr/>
          <p:nvPr/>
        </p:nvCxnSpPr>
        <p:spPr>
          <a:xfrm>
            <a:off x="7265988" y="4403725"/>
            <a:ext cx="4246563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直接连接符 12"/>
          <p:cNvCxnSpPr/>
          <p:nvPr/>
        </p:nvCxnSpPr>
        <p:spPr>
          <a:xfrm>
            <a:off x="7265988" y="5540375"/>
            <a:ext cx="4246563" cy="0"/>
          </a:xfrm>
          <a:prstGeom prst="line">
            <a:avLst/>
          </a:prstGeom>
          <a:ln>
            <a:solidFill>
              <a:srgbClr val="FF93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Ovr>
    <a:masterClrMapping/>
  </p:clrMapOvr>
  <p:transition spd="med">
    <p:pull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29698" name="组合 2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4" name="矩形 3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直接上级的关怀最重要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4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6" name="矩形 5"/>
          <p:cNvSpPr/>
          <p:nvPr/>
        </p:nvSpPr>
        <p:spPr>
          <a:xfrm>
            <a:off x="1804988" y="2598738"/>
            <a:ext cx="9628188" cy="57308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据调查，员工最希望得到的是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直接领导的关怀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804988" y="3376613"/>
            <a:ext cx="9401175" cy="20129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× ×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项目进行的怎么样了，有什么困难吗？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有任何困难或问题，随时跟我反馈；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辛苦了！这件工作做的很好，超出了我的想象！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昨天没有休息好吗？今天不要加班了，下班就早点回去吧。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对将来有什么打算，不管生活或是工作有任何问题都可以找我沟通。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最近状态不太好啊，出了什么事情吗？</a:t>
            </a:r>
            <a:endParaRPr kumimoji="0" lang="en-US" altLang="zh-CN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 rotWithShape="1">
          <a:blip r:embed="rId1" cstate="screen"/>
          <a:srcRect t="-75"/>
          <a:stretch>
            <a:fillRect/>
          </a:stretch>
        </p:blipFill>
        <p:spPr>
          <a:xfrm>
            <a:off x="8493384" y="2640431"/>
            <a:ext cx="2713080" cy="2713080"/>
          </a:xfrm>
          <a:prstGeom prst="ellipse">
            <a:avLst/>
          </a:prstGeom>
          <a:ln w="28575">
            <a:solidFill>
              <a:srgbClr val="FF9300"/>
            </a:solidFill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0" name="矩形 9"/>
          <p:cNvSpPr/>
          <p:nvPr/>
        </p:nvSpPr>
        <p:spPr>
          <a:xfrm>
            <a:off x="1819275" y="5600700"/>
            <a:ext cx="9790113" cy="8493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领导者是率领一个团队来完成工作的。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只有关心下属、赢得下属的忠诚，你才能真正建立自己的影响力。</a:t>
            </a:r>
            <a:endParaRPr kumimoji="0" lang="zh-CN" altLang="en-US" sz="2400" b="1" i="0" u="none" strike="noStrike" kern="1200" cap="none" spc="0" normalizeH="0" baseline="0" noProof="0" dirty="0">
              <a:ln>
                <a:noFill/>
              </a:ln>
              <a:solidFill>
                <a:srgbClr val="99D0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对角圆角矩形 1"/>
          <p:cNvSpPr/>
          <p:nvPr/>
        </p:nvSpPr>
        <p:spPr>
          <a:xfrm>
            <a:off x="5402263" y="4587875"/>
            <a:ext cx="4041775" cy="647700"/>
          </a:xfrm>
          <a:prstGeom prst="round2DiagRect">
            <a:avLst>
              <a:gd name="adj1" fmla="val 20943"/>
              <a:gd name="adj2" fmla="val 0"/>
            </a:avLst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5662613" y="4732338"/>
            <a:ext cx="3832225" cy="369888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04    </a:t>
            </a: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员工关怀实施步骤</a:t>
            </a:r>
            <a:endParaRPr kumimoji="0" lang="zh-CN" altLang="en-US" sz="2400" kern="1200" cap="none" spc="0" normalizeH="0" baseline="0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任意多边形 3"/>
          <p:cNvSpPr/>
          <p:nvPr/>
        </p:nvSpPr>
        <p:spPr>
          <a:xfrm>
            <a:off x="701675" y="2478088"/>
            <a:ext cx="2074863" cy="1246188"/>
          </a:xfrm>
          <a:custGeom>
            <a:avLst/>
            <a:gdLst>
              <a:gd name="connsiteX0" fmla="*/ 0 w 2075674"/>
              <a:gd name="connsiteY0" fmla="*/ 124540 h 1245404"/>
              <a:gd name="connsiteX1" fmla="*/ 124540 w 2075674"/>
              <a:gd name="connsiteY1" fmla="*/ 0 h 1245404"/>
              <a:gd name="connsiteX2" fmla="*/ 1951134 w 2075674"/>
              <a:gd name="connsiteY2" fmla="*/ 0 h 1245404"/>
              <a:gd name="connsiteX3" fmla="*/ 2075674 w 2075674"/>
              <a:gd name="connsiteY3" fmla="*/ 124540 h 1245404"/>
              <a:gd name="connsiteX4" fmla="*/ 2075674 w 2075674"/>
              <a:gd name="connsiteY4" fmla="*/ 1120864 h 1245404"/>
              <a:gd name="connsiteX5" fmla="*/ 1951134 w 2075674"/>
              <a:gd name="connsiteY5" fmla="*/ 1245404 h 1245404"/>
              <a:gd name="connsiteX6" fmla="*/ 124540 w 2075674"/>
              <a:gd name="connsiteY6" fmla="*/ 1245404 h 1245404"/>
              <a:gd name="connsiteX7" fmla="*/ 0 w 2075674"/>
              <a:gd name="connsiteY7" fmla="*/ 1120864 h 1245404"/>
              <a:gd name="connsiteX8" fmla="*/ 0 w 2075674"/>
              <a:gd name="connsiteY8" fmla="*/ 124540 h 124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5674" h="1245404">
                <a:moveTo>
                  <a:pt x="0" y="124540"/>
                </a:moveTo>
                <a:cubicBezTo>
                  <a:pt x="0" y="55758"/>
                  <a:pt x="55758" y="0"/>
                  <a:pt x="124540" y="0"/>
                </a:cubicBezTo>
                <a:lnTo>
                  <a:pt x="1951134" y="0"/>
                </a:lnTo>
                <a:cubicBezTo>
                  <a:pt x="2019916" y="0"/>
                  <a:pt x="2075674" y="55758"/>
                  <a:pt x="2075674" y="124540"/>
                </a:cubicBezTo>
                <a:lnTo>
                  <a:pt x="2075674" y="1120864"/>
                </a:lnTo>
                <a:cubicBezTo>
                  <a:pt x="2075674" y="1189646"/>
                  <a:pt x="2019916" y="1245404"/>
                  <a:pt x="1951134" y="1245404"/>
                </a:cubicBezTo>
                <a:lnTo>
                  <a:pt x="124540" y="1245404"/>
                </a:lnTo>
                <a:cubicBezTo>
                  <a:pt x="55758" y="1245404"/>
                  <a:pt x="0" y="1189646"/>
                  <a:pt x="0" y="1120864"/>
                </a:cubicBezTo>
                <a:lnTo>
                  <a:pt x="0" y="124540"/>
                </a:lnTo>
                <a:close/>
              </a:path>
            </a:pathLst>
          </a:custGeom>
          <a:solidFill>
            <a:srgbClr val="6CB5DA"/>
          </a:solidFill>
          <a:ln w="2857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6487" tIns="116487" rIns="116487" bIns="116487" spcCol="1270" anchor="ctr"/>
          <a:lstStyle/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挖掘关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怀需求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6" name="任意多边形 5"/>
          <p:cNvSpPr/>
          <p:nvPr/>
        </p:nvSpPr>
        <p:spPr>
          <a:xfrm>
            <a:off x="3606800" y="2478088"/>
            <a:ext cx="2076450" cy="1246188"/>
          </a:xfrm>
          <a:custGeom>
            <a:avLst/>
            <a:gdLst>
              <a:gd name="connsiteX0" fmla="*/ 0 w 2075674"/>
              <a:gd name="connsiteY0" fmla="*/ 124540 h 1245404"/>
              <a:gd name="connsiteX1" fmla="*/ 124540 w 2075674"/>
              <a:gd name="connsiteY1" fmla="*/ 0 h 1245404"/>
              <a:gd name="connsiteX2" fmla="*/ 1951134 w 2075674"/>
              <a:gd name="connsiteY2" fmla="*/ 0 h 1245404"/>
              <a:gd name="connsiteX3" fmla="*/ 2075674 w 2075674"/>
              <a:gd name="connsiteY3" fmla="*/ 124540 h 1245404"/>
              <a:gd name="connsiteX4" fmla="*/ 2075674 w 2075674"/>
              <a:gd name="connsiteY4" fmla="*/ 1120864 h 1245404"/>
              <a:gd name="connsiteX5" fmla="*/ 1951134 w 2075674"/>
              <a:gd name="connsiteY5" fmla="*/ 1245404 h 1245404"/>
              <a:gd name="connsiteX6" fmla="*/ 124540 w 2075674"/>
              <a:gd name="connsiteY6" fmla="*/ 1245404 h 1245404"/>
              <a:gd name="connsiteX7" fmla="*/ 0 w 2075674"/>
              <a:gd name="connsiteY7" fmla="*/ 1120864 h 1245404"/>
              <a:gd name="connsiteX8" fmla="*/ 0 w 2075674"/>
              <a:gd name="connsiteY8" fmla="*/ 124540 h 124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5674" h="1245404">
                <a:moveTo>
                  <a:pt x="0" y="124540"/>
                </a:moveTo>
                <a:cubicBezTo>
                  <a:pt x="0" y="55758"/>
                  <a:pt x="55758" y="0"/>
                  <a:pt x="124540" y="0"/>
                </a:cubicBezTo>
                <a:lnTo>
                  <a:pt x="1951134" y="0"/>
                </a:lnTo>
                <a:cubicBezTo>
                  <a:pt x="2019916" y="0"/>
                  <a:pt x="2075674" y="55758"/>
                  <a:pt x="2075674" y="124540"/>
                </a:cubicBezTo>
                <a:lnTo>
                  <a:pt x="2075674" y="1120864"/>
                </a:lnTo>
                <a:cubicBezTo>
                  <a:pt x="2075674" y="1189646"/>
                  <a:pt x="2019916" y="1245404"/>
                  <a:pt x="1951134" y="1245404"/>
                </a:cubicBezTo>
                <a:lnTo>
                  <a:pt x="124540" y="1245404"/>
                </a:lnTo>
                <a:cubicBezTo>
                  <a:pt x="55758" y="1245404"/>
                  <a:pt x="0" y="1189646"/>
                  <a:pt x="0" y="1120864"/>
                </a:cubicBezTo>
                <a:lnTo>
                  <a:pt x="0" y="124540"/>
                </a:lnTo>
                <a:close/>
              </a:path>
            </a:pathLst>
          </a:custGeom>
          <a:solidFill>
            <a:srgbClr val="92D050"/>
          </a:solidFill>
          <a:ln w="2857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6487" tIns="116487" rIns="116487" bIns="116487" spcCol="1270" anchor="ctr"/>
          <a:lstStyle/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建立关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怀地图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任意多边形 7"/>
          <p:cNvSpPr/>
          <p:nvPr/>
        </p:nvSpPr>
        <p:spPr>
          <a:xfrm>
            <a:off x="6513513" y="2478088"/>
            <a:ext cx="2074863" cy="1246188"/>
          </a:xfrm>
          <a:custGeom>
            <a:avLst/>
            <a:gdLst>
              <a:gd name="connsiteX0" fmla="*/ 0 w 2075674"/>
              <a:gd name="connsiteY0" fmla="*/ 124540 h 1245404"/>
              <a:gd name="connsiteX1" fmla="*/ 124540 w 2075674"/>
              <a:gd name="connsiteY1" fmla="*/ 0 h 1245404"/>
              <a:gd name="connsiteX2" fmla="*/ 1951134 w 2075674"/>
              <a:gd name="connsiteY2" fmla="*/ 0 h 1245404"/>
              <a:gd name="connsiteX3" fmla="*/ 2075674 w 2075674"/>
              <a:gd name="connsiteY3" fmla="*/ 124540 h 1245404"/>
              <a:gd name="connsiteX4" fmla="*/ 2075674 w 2075674"/>
              <a:gd name="connsiteY4" fmla="*/ 1120864 h 1245404"/>
              <a:gd name="connsiteX5" fmla="*/ 1951134 w 2075674"/>
              <a:gd name="connsiteY5" fmla="*/ 1245404 h 1245404"/>
              <a:gd name="connsiteX6" fmla="*/ 124540 w 2075674"/>
              <a:gd name="connsiteY6" fmla="*/ 1245404 h 1245404"/>
              <a:gd name="connsiteX7" fmla="*/ 0 w 2075674"/>
              <a:gd name="connsiteY7" fmla="*/ 1120864 h 1245404"/>
              <a:gd name="connsiteX8" fmla="*/ 0 w 2075674"/>
              <a:gd name="connsiteY8" fmla="*/ 124540 h 124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5674" h="1245404">
                <a:moveTo>
                  <a:pt x="0" y="124540"/>
                </a:moveTo>
                <a:cubicBezTo>
                  <a:pt x="0" y="55758"/>
                  <a:pt x="55758" y="0"/>
                  <a:pt x="124540" y="0"/>
                </a:cubicBezTo>
                <a:lnTo>
                  <a:pt x="1951134" y="0"/>
                </a:lnTo>
                <a:cubicBezTo>
                  <a:pt x="2019916" y="0"/>
                  <a:pt x="2075674" y="55758"/>
                  <a:pt x="2075674" y="124540"/>
                </a:cubicBezTo>
                <a:lnTo>
                  <a:pt x="2075674" y="1120864"/>
                </a:lnTo>
                <a:cubicBezTo>
                  <a:pt x="2075674" y="1189646"/>
                  <a:pt x="2019916" y="1245404"/>
                  <a:pt x="1951134" y="1245404"/>
                </a:cubicBezTo>
                <a:lnTo>
                  <a:pt x="124540" y="1245404"/>
                </a:lnTo>
                <a:cubicBezTo>
                  <a:pt x="55758" y="1245404"/>
                  <a:pt x="0" y="1189646"/>
                  <a:pt x="0" y="1120864"/>
                </a:cubicBezTo>
                <a:lnTo>
                  <a:pt x="0" y="124540"/>
                </a:lnTo>
                <a:close/>
              </a:path>
            </a:pathLst>
          </a:custGeom>
          <a:solidFill>
            <a:srgbClr val="FF9300"/>
          </a:solidFill>
          <a:ln w="2857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6487" tIns="116487" rIns="116487" bIns="116487" spcCol="1270" anchor="ctr"/>
          <a:lstStyle/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逐点落实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形成制度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任意多边形 9"/>
          <p:cNvSpPr/>
          <p:nvPr/>
        </p:nvSpPr>
        <p:spPr>
          <a:xfrm>
            <a:off x="9418638" y="2478088"/>
            <a:ext cx="2076450" cy="1246188"/>
          </a:xfrm>
          <a:custGeom>
            <a:avLst/>
            <a:gdLst>
              <a:gd name="connsiteX0" fmla="*/ 0 w 2075674"/>
              <a:gd name="connsiteY0" fmla="*/ 124540 h 1245404"/>
              <a:gd name="connsiteX1" fmla="*/ 124540 w 2075674"/>
              <a:gd name="connsiteY1" fmla="*/ 0 h 1245404"/>
              <a:gd name="connsiteX2" fmla="*/ 1951134 w 2075674"/>
              <a:gd name="connsiteY2" fmla="*/ 0 h 1245404"/>
              <a:gd name="connsiteX3" fmla="*/ 2075674 w 2075674"/>
              <a:gd name="connsiteY3" fmla="*/ 124540 h 1245404"/>
              <a:gd name="connsiteX4" fmla="*/ 2075674 w 2075674"/>
              <a:gd name="connsiteY4" fmla="*/ 1120864 h 1245404"/>
              <a:gd name="connsiteX5" fmla="*/ 1951134 w 2075674"/>
              <a:gd name="connsiteY5" fmla="*/ 1245404 h 1245404"/>
              <a:gd name="connsiteX6" fmla="*/ 124540 w 2075674"/>
              <a:gd name="connsiteY6" fmla="*/ 1245404 h 1245404"/>
              <a:gd name="connsiteX7" fmla="*/ 0 w 2075674"/>
              <a:gd name="connsiteY7" fmla="*/ 1120864 h 1245404"/>
              <a:gd name="connsiteX8" fmla="*/ 0 w 2075674"/>
              <a:gd name="connsiteY8" fmla="*/ 124540 h 12454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075674" h="1245404">
                <a:moveTo>
                  <a:pt x="0" y="124540"/>
                </a:moveTo>
                <a:cubicBezTo>
                  <a:pt x="0" y="55758"/>
                  <a:pt x="55758" y="0"/>
                  <a:pt x="124540" y="0"/>
                </a:cubicBezTo>
                <a:lnTo>
                  <a:pt x="1951134" y="0"/>
                </a:lnTo>
                <a:cubicBezTo>
                  <a:pt x="2019916" y="0"/>
                  <a:pt x="2075674" y="55758"/>
                  <a:pt x="2075674" y="124540"/>
                </a:cubicBezTo>
                <a:lnTo>
                  <a:pt x="2075674" y="1120864"/>
                </a:lnTo>
                <a:cubicBezTo>
                  <a:pt x="2075674" y="1189646"/>
                  <a:pt x="2019916" y="1245404"/>
                  <a:pt x="1951134" y="1245404"/>
                </a:cubicBezTo>
                <a:lnTo>
                  <a:pt x="124540" y="1245404"/>
                </a:lnTo>
                <a:cubicBezTo>
                  <a:pt x="55758" y="1245404"/>
                  <a:pt x="0" y="1189646"/>
                  <a:pt x="0" y="1120864"/>
                </a:cubicBezTo>
                <a:lnTo>
                  <a:pt x="0" y="124540"/>
                </a:lnTo>
                <a:close/>
              </a:path>
            </a:pathLst>
          </a:custGeom>
          <a:solidFill>
            <a:srgbClr val="7030A0"/>
          </a:solidFill>
          <a:ln w="28575">
            <a:solidFill>
              <a:schemeClr val="bg1"/>
            </a:solidFill>
          </a:ln>
        </p:spPr>
        <p:style>
          <a:lnRef idx="2">
            <a:scrgbClr r="0" g="0" b="0"/>
          </a:lnRef>
          <a:fillRef idx="1">
            <a:scrgbClr r="0" g="0" b="0"/>
          </a:fillRef>
          <a:effectRef idx="0">
            <a:schemeClr val="accent1">
              <a:hueOff val="0"/>
              <a:satOff val="0"/>
              <a:lumOff val="0"/>
              <a:alphaOff val="0"/>
            </a:schemeClr>
          </a:effectRef>
          <a:fontRef idx="minor">
            <a:schemeClr val="lt1"/>
          </a:fontRef>
        </p:style>
        <p:txBody>
          <a:bodyPr lIns="116487" tIns="116487" rIns="116487" bIns="116487" spcCol="1270" anchor="ctr"/>
          <a:lstStyle/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闭环反馈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ctr" defTabSz="933450" rtl="0" eaLnBrk="1" fontAlgn="auto" latinLnBrk="0" hangingPunct="1">
              <a:lnSpc>
                <a:spcPct val="11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持续改进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燕尾形 10"/>
          <p:cNvSpPr/>
          <p:nvPr/>
        </p:nvSpPr>
        <p:spPr>
          <a:xfrm>
            <a:off x="3089275" y="2773363"/>
            <a:ext cx="206375" cy="655638"/>
          </a:xfrm>
          <a:prstGeom prst="chevron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燕尾形 11"/>
          <p:cNvSpPr/>
          <p:nvPr/>
        </p:nvSpPr>
        <p:spPr>
          <a:xfrm>
            <a:off x="5999163" y="2773363"/>
            <a:ext cx="207963" cy="655638"/>
          </a:xfrm>
          <a:prstGeom prst="chevron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燕尾形 12"/>
          <p:cNvSpPr/>
          <p:nvPr/>
        </p:nvSpPr>
        <p:spPr>
          <a:xfrm>
            <a:off x="8896350" y="2773363"/>
            <a:ext cx="207963" cy="655638"/>
          </a:xfrm>
          <a:prstGeom prst="chevron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cxnSp>
        <p:nvCxnSpPr>
          <p:cNvPr id="20" name="直接连接符 19"/>
          <p:cNvCxnSpPr/>
          <p:nvPr/>
        </p:nvCxnSpPr>
        <p:spPr>
          <a:xfrm>
            <a:off x="701675" y="4025900"/>
            <a:ext cx="10793413" cy="0"/>
          </a:xfrm>
          <a:prstGeom prst="line">
            <a:avLst/>
          </a:prstGeom>
          <a:ln w="92075" cmpd="thinThick">
            <a:solidFill>
              <a:schemeClr val="bg1">
                <a:lumMod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文本框 20"/>
          <p:cNvSpPr txBox="1"/>
          <p:nvPr/>
        </p:nvSpPr>
        <p:spPr>
          <a:xfrm>
            <a:off x="4538663" y="4160838"/>
            <a:ext cx="2646363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员工关怀实施步骤</a:t>
            </a:r>
            <a:endParaRPr kumimoji="0" lang="zh-CN" altLang="en-US" sz="24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2770" name="组合 2"/>
          <p:cNvGrpSpPr/>
          <p:nvPr/>
        </p:nvGrpSpPr>
        <p:grpSpPr>
          <a:xfrm>
            <a:off x="1377950" y="1533525"/>
            <a:ext cx="6183313" cy="403225"/>
            <a:chOff x="1377497" y="2188904"/>
            <a:chExt cx="6183210" cy="402211"/>
          </a:xfrm>
        </p:grpSpPr>
        <p:sp>
          <p:nvSpPr>
            <p:cNvPr id="2" name="文本框 1"/>
            <p:cNvSpPr txBox="1"/>
            <p:nvPr/>
          </p:nvSpPr>
          <p:spPr>
            <a:xfrm>
              <a:off x="1377497" y="2190488"/>
              <a:ext cx="1300141" cy="4006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kern="1200" cap="none" spc="0" normalizeH="0" baseline="0" noProof="0" dirty="0">
                  <a:solidFill>
                    <a:schemeClr val="bg1">
                      <a:lumMod val="8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第        步</a:t>
              </a:r>
              <a:endPara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14" name="椭圆 13"/>
            <p:cNvSpPr/>
            <p:nvPr/>
          </p:nvSpPr>
          <p:spPr bwMode="auto">
            <a:xfrm>
              <a:off x="1844214" y="2207906"/>
              <a:ext cx="366707" cy="365791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15" name="矩形 14"/>
            <p:cNvSpPr/>
            <p:nvPr/>
          </p:nvSpPr>
          <p:spPr>
            <a:xfrm>
              <a:off x="2534766" y="2188904"/>
              <a:ext cx="5025941" cy="4006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挖掘关怀需求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16" name="文本框 15"/>
          <p:cNvSpPr txBox="1"/>
          <p:nvPr/>
        </p:nvSpPr>
        <p:spPr>
          <a:xfrm>
            <a:off x="2678113" y="2046288"/>
            <a:ext cx="8758238" cy="412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通过问卷、座谈会、员工访谈、意见反馈渠道等各种方式挖掘员工的需求。</a:t>
            </a:r>
            <a:endParaRPr kumimoji="0" lang="en-US" altLang="zh-CN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2772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84475" y="2668588"/>
            <a:ext cx="6523038" cy="3668712"/>
          </a:xfrm>
          <a:prstGeom prst="rect">
            <a:avLst/>
          </a:prstGeom>
          <a:noFill/>
          <a:ln w="28575" cap="flat" cmpd="sng">
            <a:solidFill>
              <a:srgbClr val="99D000"/>
            </a:solidFill>
            <a:prstDash val="solid"/>
            <a:miter/>
            <a:headEnd type="none" w="med" len="med"/>
            <a:tailEnd type="none" w="med" len="med"/>
          </a:ln>
        </p:spPr>
      </p:pic>
    </p:spTree>
  </p:cSld>
  <p:clrMapOvr>
    <a:masterClrMapping/>
  </p:clrMapOvr>
  <p:transition>
    <p:fad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3794" name="组合 2"/>
          <p:cNvGrpSpPr/>
          <p:nvPr/>
        </p:nvGrpSpPr>
        <p:grpSpPr>
          <a:xfrm>
            <a:off x="1377950" y="1533525"/>
            <a:ext cx="6183313" cy="403225"/>
            <a:chOff x="1377497" y="2188904"/>
            <a:chExt cx="6183210" cy="402211"/>
          </a:xfrm>
        </p:grpSpPr>
        <p:sp>
          <p:nvSpPr>
            <p:cNvPr id="4" name="文本框 3"/>
            <p:cNvSpPr txBox="1"/>
            <p:nvPr/>
          </p:nvSpPr>
          <p:spPr>
            <a:xfrm>
              <a:off x="1377497" y="2190488"/>
              <a:ext cx="1300141" cy="4006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kern="1200" cap="none" spc="0" normalizeH="0" baseline="0" noProof="0" dirty="0">
                  <a:solidFill>
                    <a:schemeClr val="bg1">
                      <a:lumMod val="8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第        步</a:t>
              </a:r>
              <a:endPara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1844214" y="2207906"/>
              <a:ext cx="366707" cy="365791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534766" y="2188904"/>
              <a:ext cx="5025941" cy="4006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建立关怀地图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678113" y="2046288"/>
            <a:ext cx="8758238" cy="4127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结合需求分析，并广泛学习和借鉴，设计或完善员工关怀政策，形成员工关怀地图</a:t>
            </a:r>
            <a:endParaRPr kumimoji="0" lang="en-US" altLang="zh-CN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40025" y="3552825"/>
            <a:ext cx="1457325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直接上级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椭圆 10"/>
          <p:cNvSpPr/>
          <p:nvPr/>
        </p:nvSpPr>
        <p:spPr>
          <a:xfrm>
            <a:off x="4384675" y="3902075"/>
            <a:ext cx="1285875" cy="1284288"/>
          </a:xfrm>
          <a:prstGeom prst="ellipse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</a:t>
            </a:r>
            <a:endParaRPr kumimoji="0" lang="zh-CN" altLang="en-US" sz="2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857875" y="5103813"/>
            <a:ext cx="1457325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生活关怀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857875" y="3552825"/>
            <a:ext cx="1457325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工作关怀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2740025" y="5103813"/>
            <a:ext cx="1457325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特殊群体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18" name="直接连接符 17"/>
          <p:cNvCxnSpPr>
            <a:stCxn id="11" idx="7"/>
            <a:endCxn id="13" idx="1"/>
          </p:cNvCxnSpPr>
          <p:nvPr/>
        </p:nvCxnSpPr>
        <p:spPr>
          <a:xfrm flipV="1">
            <a:off x="5481638" y="3768725"/>
            <a:ext cx="376238" cy="320675"/>
          </a:xfrm>
          <a:prstGeom prst="line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0" name="直接连接符 19"/>
          <p:cNvCxnSpPr>
            <a:stCxn id="11" idx="1"/>
            <a:endCxn id="10" idx="3"/>
          </p:cNvCxnSpPr>
          <p:nvPr/>
        </p:nvCxnSpPr>
        <p:spPr>
          <a:xfrm flipH="1" flipV="1">
            <a:off x="4197350" y="3768725"/>
            <a:ext cx="376238" cy="320675"/>
          </a:xfrm>
          <a:prstGeom prst="line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直接连接符 21"/>
          <p:cNvCxnSpPr>
            <a:stCxn id="11" idx="3"/>
            <a:endCxn id="14" idx="3"/>
          </p:cNvCxnSpPr>
          <p:nvPr/>
        </p:nvCxnSpPr>
        <p:spPr>
          <a:xfrm flipH="1">
            <a:off x="4197350" y="4997450"/>
            <a:ext cx="376238" cy="322263"/>
          </a:xfrm>
          <a:prstGeom prst="line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4" name="直接连接符 23"/>
          <p:cNvCxnSpPr>
            <a:stCxn id="11" idx="5"/>
            <a:endCxn id="12" idx="1"/>
          </p:cNvCxnSpPr>
          <p:nvPr/>
        </p:nvCxnSpPr>
        <p:spPr>
          <a:xfrm>
            <a:off x="5481638" y="4997450"/>
            <a:ext cx="376238" cy="322263"/>
          </a:xfrm>
          <a:prstGeom prst="line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6" name="文本框 25"/>
          <p:cNvSpPr txBox="1"/>
          <p:nvPr/>
        </p:nvSpPr>
        <p:spPr>
          <a:xfrm>
            <a:off x="7745413" y="2743200"/>
            <a:ext cx="2368550" cy="369888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晋升与发展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7" name="文本框 26"/>
          <p:cNvSpPr txBox="1"/>
          <p:nvPr/>
        </p:nvSpPr>
        <p:spPr>
          <a:xfrm>
            <a:off x="7745413" y="3251200"/>
            <a:ext cx="2368550" cy="368300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工作环境与便利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8" name="文本框 27"/>
          <p:cNvSpPr txBox="1"/>
          <p:nvPr/>
        </p:nvSpPr>
        <p:spPr>
          <a:xfrm>
            <a:off x="7745413" y="3757613"/>
            <a:ext cx="2368550" cy="369888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绩效辅导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文化融合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9" name="文本框 28"/>
          <p:cNvSpPr txBox="1"/>
          <p:nvPr/>
        </p:nvSpPr>
        <p:spPr>
          <a:xfrm>
            <a:off x="7745413" y="4264025"/>
            <a:ext cx="2368550" cy="369888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轮岗</a:t>
            </a:r>
            <a:r>
              <a:rPr kumimoji="0" lang="en-US" altLang="zh-CN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工作再设计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0" name="文本框 29"/>
          <p:cNvSpPr txBox="1"/>
          <p:nvPr/>
        </p:nvSpPr>
        <p:spPr>
          <a:xfrm>
            <a:off x="7745413" y="4895850"/>
            <a:ext cx="2368550" cy="368300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家庭与情感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1" name="文本框 30"/>
          <p:cNvSpPr txBox="1"/>
          <p:nvPr/>
        </p:nvSpPr>
        <p:spPr>
          <a:xfrm>
            <a:off x="7754938" y="5411788"/>
            <a:ext cx="2370138" cy="368300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身心健康关怀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32" name="文本框 31"/>
          <p:cNvSpPr txBox="1"/>
          <p:nvPr/>
        </p:nvSpPr>
        <p:spPr>
          <a:xfrm>
            <a:off x="7754938" y="5927725"/>
            <a:ext cx="2370138" cy="368300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zh-CN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生活便利服务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36" name="肘形连接符 35"/>
          <p:cNvCxnSpPr>
            <a:stCxn id="13" idx="3"/>
            <a:endCxn id="26" idx="1"/>
          </p:cNvCxnSpPr>
          <p:nvPr/>
        </p:nvCxnSpPr>
        <p:spPr>
          <a:xfrm flipV="1">
            <a:off x="7315200" y="2928938"/>
            <a:ext cx="430213" cy="839788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38" name="肘形连接符 37"/>
          <p:cNvCxnSpPr>
            <a:stCxn id="13" idx="3"/>
            <a:endCxn id="27" idx="1"/>
          </p:cNvCxnSpPr>
          <p:nvPr/>
        </p:nvCxnSpPr>
        <p:spPr>
          <a:xfrm flipV="1">
            <a:off x="7315200" y="3435350"/>
            <a:ext cx="430213" cy="333375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0" name="肘形连接符 39"/>
          <p:cNvCxnSpPr>
            <a:stCxn id="13" idx="3"/>
            <a:endCxn id="28" idx="1"/>
          </p:cNvCxnSpPr>
          <p:nvPr/>
        </p:nvCxnSpPr>
        <p:spPr>
          <a:xfrm>
            <a:off x="7315200" y="3768725"/>
            <a:ext cx="430213" cy="173038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2" name="肘形连接符 41"/>
          <p:cNvCxnSpPr>
            <a:stCxn id="13" idx="3"/>
            <a:endCxn id="29" idx="1"/>
          </p:cNvCxnSpPr>
          <p:nvPr/>
        </p:nvCxnSpPr>
        <p:spPr>
          <a:xfrm>
            <a:off x="7315200" y="3768725"/>
            <a:ext cx="430213" cy="681038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4" name="肘形连接符 43"/>
          <p:cNvCxnSpPr>
            <a:stCxn id="12" idx="3"/>
            <a:endCxn id="30" idx="1"/>
          </p:cNvCxnSpPr>
          <p:nvPr/>
        </p:nvCxnSpPr>
        <p:spPr>
          <a:xfrm flipV="1">
            <a:off x="7315200" y="5080000"/>
            <a:ext cx="430213" cy="239713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6" name="肘形连接符 45"/>
          <p:cNvCxnSpPr>
            <a:stCxn id="12" idx="3"/>
            <a:endCxn id="31" idx="1"/>
          </p:cNvCxnSpPr>
          <p:nvPr/>
        </p:nvCxnSpPr>
        <p:spPr>
          <a:xfrm>
            <a:off x="7315200" y="5319713"/>
            <a:ext cx="439738" cy="276225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48" name="肘形连接符 47"/>
          <p:cNvCxnSpPr>
            <a:stCxn id="12" idx="3"/>
            <a:endCxn id="32" idx="1"/>
          </p:cNvCxnSpPr>
          <p:nvPr/>
        </p:nvCxnSpPr>
        <p:spPr>
          <a:xfrm>
            <a:off x="7315200" y="5319713"/>
            <a:ext cx="439738" cy="792163"/>
          </a:xfrm>
          <a:prstGeom prst="bentConnector3">
            <a:avLst/>
          </a:prstGeom>
          <a:ln>
            <a:solidFill>
              <a:srgbClr val="FF8500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4818" name="组合 2"/>
          <p:cNvGrpSpPr/>
          <p:nvPr/>
        </p:nvGrpSpPr>
        <p:grpSpPr>
          <a:xfrm>
            <a:off x="1377950" y="1533525"/>
            <a:ext cx="6183313" cy="403225"/>
            <a:chOff x="1377497" y="2188904"/>
            <a:chExt cx="6183210" cy="402211"/>
          </a:xfrm>
        </p:grpSpPr>
        <p:sp>
          <p:nvSpPr>
            <p:cNvPr id="4" name="文本框 3"/>
            <p:cNvSpPr txBox="1"/>
            <p:nvPr/>
          </p:nvSpPr>
          <p:spPr>
            <a:xfrm>
              <a:off x="1377497" y="2190488"/>
              <a:ext cx="1300141" cy="4006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kern="1200" cap="none" spc="0" normalizeH="0" baseline="0" noProof="0" dirty="0">
                  <a:solidFill>
                    <a:schemeClr val="bg1">
                      <a:lumMod val="8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第        步</a:t>
              </a:r>
              <a:endPara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1844214" y="2207906"/>
              <a:ext cx="366707" cy="365791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3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534766" y="2188904"/>
              <a:ext cx="5025941" cy="4006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逐点落实并形成制度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7" name="文本框 6"/>
          <p:cNvSpPr txBox="1"/>
          <p:nvPr/>
        </p:nvSpPr>
        <p:spPr>
          <a:xfrm>
            <a:off x="2678113" y="2046288"/>
            <a:ext cx="8758238" cy="3810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员工关怀的项目较多、较杂，要结合公司的实际情况：</a:t>
            </a:r>
            <a:endParaRPr kumimoji="0" lang="en-US" altLang="zh-CN" sz="1600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78113" y="3827463"/>
            <a:ext cx="8758238" cy="22526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长期出差或驻外员工，可以借鉴阿里巴巴形成“政委制度”；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新员工入职指引、入职流转表、入职仪式等要通过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《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新员工入职办法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》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详细描述；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健康体检、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EAP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、探亲假、各种节日福利爱心基金等关怀可以写入到员工手册中；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员工职业生涯规划与晋升等需要相应的制度保障；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员工生活向导、工作便利关怀需要行政后勤的支持并编制手册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形成制度；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4821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21888" y="1050925"/>
            <a:ext cx="1625600" cy="1625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4822" name="矩形 8"/>
          <p:cNvSpPr/>
          <p:nvPr/>
        </p:nvSpPr>
        <p:spPr>
          <a:xfrm>
            <a:off x="2401888" y="2676525"/>
            <a:ext cx="9245600" cy="8921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pPr algn="ctr">
              <a:lnSpc>
                <a:spcPct val="130000"/>
              </a:lnSpc>
            </a:pPr>
            <a:r>
              <a:rPr lang="zh-CN" altLang="en-US" sz="4000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分出重点，逐项落实，并最终形成制度</a:t>
            </a:r>
            <a:endParaRPr lang="en-US" altLang="zh-CN" sz="4000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fad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35842" name="组合 2"/>
          <p:cNvGrpSpPr/>
          <p:nvPr/>
        </p:nvGrpSpPr>
        <p:grpSpPr>
          <a:xfrm>
            <a:off x="1377950" y="1533525"/>
            <a:ext cx="6183313" cy="403225"/>
            <a:chOff x="1377497" y="2188904"/>
            <a:chExt cx="6183210" cy="402211"/>
          </a:xfrm>
        </p:grpSpPr>
        <p:sp>
          <p:nvSpPr>
            <p:cNvPr id="4" name="文本框 3"/>
            <p:cNvSpPr txBox="1"/>
            <p:nvPr/>
          </p:nvSpPr>
          <p:spPr>
            <a:xfrm>
              <a:off x="1377497" y="2190488"/>
              <a:ext cx="1300141" cy="400627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/>
            <a:p>
              <a:pPr marR="0" defTabSz="914400" fontAlgn="auto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2000" kern="1200" cap="none" spc="0" normalizeH="0" baseline="0" noProof="0" dirty="0">
                  <a:solidFill>
                    <a:schemeClr val="bg1">
                      <a:lumMod val="85000"/>
                    </a:schemeClr>
                  </a:solidFill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第        步</a:t>
              </a:r>
              <a:endParaRPr kumimoji="0" lang="zh-CN" altLang="en-US" sz="2000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1844214" y="2207906"/>
              <a:ext cx="366707" cy="365791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zh-CN" altLang="en-US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四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  <p:sp>
          <p:nvSpPr>
            <p:cNvPr id="6" name="矩形 5"/>
            <p:cNvSpPr/>
            <p:nvPr/>
          </p:nvSpPr>
          <p:spPr>
            <a:xfrm>
              <a:off x="2534766" y="2188904"/>
              <a:ext cx="5025941" cy="400628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闭环反馈，持续改进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</p:grpSp>
      <p:sp>
        <p:nvSpPr>
          <p:cNvPr id="2" name="文本框 1"/>
          <p:cNvSpPr txBox="1"/>
          <p:nvPr/>
        </p:nvSpPr>
        <p:spPr>
          <a:xfrm>
            <a:off x="2678113" y="1979613"/>
            <a:ext cx="8843963" cy="4921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以</a:t>
            </a:r>
            <a:r>
              <a:rPr kumimoji="0" lang="zh-CN" altLang="en-US" sz="2000" b="1" kern="1200" cap="none" spc="0" normalizeH="0" baseline="0" noProof="0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不断改善的创新意识、追求卓越的不满足精神</a:t>
            </a: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持续改进员工关怀工作。</a:t>
            </a:r>
            <a:endParaRPr kumimoji="0" lang="zh-CN" altLang="en-US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678113" y="3986213"/>
            <a:ext cx="8505825" cy="21701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公司大屏幕的使用创新，促进员工关怀，例如可展示：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对当天新入职员工的欢迎词；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对当天过生日的和通过试用期员工的贺词；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对重要事件的提醒（如重要嘉宾到访、恶劣天气预警等）；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n"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分享一些工作方法、人生感悟等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……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68600" y="3611563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443288" y="3611563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35847" name="Picture 4" descr="http://221.2.159.215:90/uploads/allimg/090714/151U623R-5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393238" y="3875088"/>
            <a:ext cx="2128837" cy="2128837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ransition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对角圆角矩形 1"/>
          <p:cNvSpPr/>
          <p:nvPr/>
        </p:nvSpPr>
        <p:spPr>
          <a:xfrm>
            <a:off x="5402263" y="2362200"/>
            <a:ext cx="4041775" cy="649288"/>
          </a:xfrm>
          <a:prstGeom prst="round2DiagRect">
            <a:avLst>
              <a:gd name="adj1" fmla="val 20943"/>
              <a:gd name="adj2" fmla="val 0"/>
            </a:avLst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3" name="TextBox 6"/>
          <p:cNvSpPr txBox="1"/>
          <p:nvPr/>
        </p:nvSpPr>
        <p:spPr>
          <a:xfrm>
            <a:off x="5662613" y="2500313"/>
            <a:ext cx="3832225" cy="369888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01    </a:t>
            </a: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员工关怀目的</a:t>
            </a:r>
            <a:r>
              <a:rPr kumimoji="0" lang="en-US" altLang="zh-CN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/</a:t>
            </a: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意义</a:t>
            </a:r>
            <a:endParaRPr kumimoji="0" lang="zh-CN" altLang="en-US" sz="2400" kern="1200" cap="none" spc="0" normalizeH="0" baseline="0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13" name="矩形 12"/>
          <p:cNvSpPr/>
          <p:nvPr/>
        </p:nvSpPr>
        <p:spPr>
          <a:xfrm>
            <a:off x="5591175" y="4513263"/>
            <a:ext cx="5842000" cy="1228725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矩形 3"/>
          <p:cNvSpPr/>
          <p:nvPr/>
        </p:nvSpPr>
        <p:spPr>
          <a:xfrm>
            <a:off x="5649913" y="4513263"/>
            <a:ext cx="5783263" cy="1228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起之为将，与士卒最下者同衣食，卧不设席，行不骑乘，亲裹粮，与士卒分劳苦。</a:t>
            </a: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卒有病者，起为吮之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，其卒母闻而哭之。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grpSp>
        <p:nvGrpSpPr>
          <p:cNvPr id="13316" name="组合 7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2" name="矩形 1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关怀是一种巨大的激励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1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13317" name="矩形 5"/>
          <p:cNvSpPr/>
          <p:nvPr/>
        </p:nvSpPr>
        <p:spPr>
          <a:xfrm>
            <a:off x="1804988" y="4573588"/>
            <a:ext cx="3681412" cy="1108075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6600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吴起爱兵</a:t>
            </a:r>
            <a:endParaRPr lang="zh-CN" altLang="en-US" sz="6600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7" name="直接连接符 6"/>
          <p:cNvCxnSpPr/>
          <p:nvPr/>
        </p:nvCxnSpPr>
        <p:spPr>
          <a:xfrm>
            <a:off x="5427663" y="4533900"/>
            <a:ext cx="0" cy="1187450"/>
          </a:xfrm>
          <a:prstGeom prst="line">
            <a:avLst/>
          </a:prstGeom>
          <a:ln>
            <a:solidFill>
              <a:srgbClr val="FF8A3C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矩形 8"/>
          <p:cNvSpPr/>
          <p:nvPr/>
        </p:nvSpPr>
        <p:spPr>
          <a:xfrm>
            <a:off x="1804988" y="3554413"/>
            <a:ext cx="9628188" cy="7778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战国时吴起是有名的常胜将军。他之所以常胜，一是得自于他的兵法运用娴熟；二是得自于他带兵能体恤下情、关怀士卒，使士卒在冲锋陷阵的时候能不惜生命。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863725" y="3140075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538413" y="3140075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故事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push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圆角矩形 3"/>
          <p:cNvSpPr/>
          <p:nvPr/>
        </p:nvSpPr>
        <p:spPr>
          <a:xfrm>
            <a:off x="1804988" y="4630738"/>
            <a:ext cx="6178550" cy="1633538"/>
          </a:xfrm>
          <a:prstGeom prst="roundRect">
            <a:avLst>
              <a:gd name="adj" fmla="val 5982"/>
            </a:avLst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14339" name="组合 7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2" name="矩形 1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关怀提升员工归属感和组织凝聚力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2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1804988" y="2817813"/>
            <a:ext cx="9628188" cy="9318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让员工把企业当家，首先要让员工感觉企业像家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，对他们像对待家人一样的！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人是社会性动物，需要群体的温暖。一个关爱员工的企业必将使员工满意度上升、凝聚力提高。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pic>
        <p:nvPicPr>
          <p:cNvPr id="14341" name="Picture 3" descr="C:\Documents and Settings\t11318\桌面\未标题-1 拷贝.png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983538" y="3954463"/>
            <a:ext cx="3395662" cy="29035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3" name="矩形 2"/>
          <p:cNvSpPr/>
          <p:nvPr/>
        </p:nvSpPr>
        <p:spPr>
          <a:xfrm>
            <a:off x="1854200" y="4681538"/>
            <a:ext cx="6096000" cy="1531938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我在中国十年的管理经验告诉我，在中国做管理需要让员工感受到做领导的关爱，最好是让他们有点“感动”。一旦员工被你“感动”了，那时表现出的对企业的热爱才是真正的“文化”。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                                         ——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唐骏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5362" name="组合 7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2" name="矩形 1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关怀让员工没有后顾之忧，安心工作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3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9" name="矩形 8"/>
          <p:cNvSpPr/>
          <p:nvPr/>
        </p:nvSpPr>
        <p:spPr>
          <a:xfrm>
            <a:off x="1804988" y="5614988"/>
            <a:ext cx="9986963" cy="652463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凡是员工被派出去办事，决无家庭后顾之忧。  </a:t>
            </a:r>
            <a:r>
              <a:rPr kumimoji="0" lang="en-US" altLang="zh-CN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胡雪岩的</a:t>
            </a:r>
            <a:r>
              <a:rPr kumimoji="0" lang="zh-CN" altLang="en-US" sz="2800" b="1" i="0" u="none" strike="noStrike" kern="1200" cap="none" spc="0" normalizeH="0" baseline="0" noProof="0" dirty="0">
                <a:ln>
                  <a:noFill/>
                </a:ln>
                <a:solidFill>
                  <a:srgbClr val="FF93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理念</a:t>
            </a:r>
            <a:endParaRPr kumimoji="0" lang="en-US" altLang="zh-CN" sz="2800" b="1" i="0" u="none" strike="noStrike" kern="1200" cap="none" spc="0" normalizeH="0" baseline="0" noProof="0" dirty="0">
              <a:ln>
                <a:noFill/>
              </a:ln>
              <a:solidFill>
                <a:srgbClr val="FF9300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863725" y="3140075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538413" y="3140075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故事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5649913" y="3567113"/>
            <a:ext cx="5842000" cy="1673225"/>
          </a:xfrm>
          <a:prstGeom prst="rect">
            <a:avLst/>
          </a:prstGeom>
          <a:solidFill>
            <a:schemeClr val="bg1">
              <a:lumMod val="50000"/>
              <a:alpha val="65882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5708650" y="3619500"/>
            <a:ext cx="5537200" cy="153035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胡雪岩聘刘庆生，一次性支付一年的工钱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200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两银子。</a:t>
            </a:r>
            <a:endParaRPr kumimoji="0" lang="en-US" altLang="zh-CN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23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他说：“钱是人的胆，你有二百两银子在手里，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心思可以定了，脑筋也就活了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，想个把主意，自然就会高明。”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368" name="矩形 14"/>
          <p:cNvSpPr/>
          <p:nvPr/>
        </p:nvSpPr>
        <p:spPr>
          <a:xfrm>
            <a:off x="1863725" y="3681413"/>
            <a:ext cx="3681413" cy="1446212"/>
          </a:xfrm>
          <a:prstGeom prst="rect">
            <a:avLst/>
          </a:prstGeom>
          <a:noFill/>
          <a:ln w="9525">
            <a:noFill/>
          </a:ln>
        </p:spPr>
        <p:txBody>
          <a:bodyPr>
            <a:spAutoFit/>
          </a:bodyPr>
          <a:p>
            <a:r>
              <a:rPr lang="zh-CN" altLang="en-US" sz="4400" b="1" dirty="0">
                <a:solidFill>
                  <a:srgbClr val="99D000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胡雪岩一次性支付一年薪资</a:t>
            </a:r>
            <a:endParaRPr lang="zh-CN" altLang="en-US" sz="4400" b="1" dirty="0">
              <a:solidFill>
                <a:srgbClr val="99D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cxnSp>
        <p:nvCxnSpPr>
          <p:cNvPr id="16" name="直接连接符 15"/>
          <p:cNvCxnSpPr/>
          <p:nvPr/>
        </p:nvCxnSpPr>
        <p:spPr>
          <a:xfrm>
            <a:off x="5484813" y="3567113"/>
            <a:ext cx="0" cy="1673225"/>
          </a:xfrm>
          <a:prstGeom prst="line">
            <a:avLst/>
          </a:prstGeom>
          <a:ln>
            <a:solidFill>
              <a:srgbClr val="FF8A3C"/>
            </a:solidFill>
            <a:prstDash val="dash"/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</p:spTree>
  </p:cSld>
  <p:clrMapOvr>
    <a:masterClrMapping/>
  </p:clrMapOvr>
  <p:transition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grpSp>
        <p:nvGrpSpPr>
          <p:cNvPr id="16386" name="组合 7"/>
          <p:cNvGrpSpPr/>
          <p:nvPr/>
        </p:nvGrpSpPr>
        <p:grpSpPr>
          <a:xfrm>
            <a:off x="1844675" y="2189163"/>
            <a:ext cx="5292725" cy="400050"/>
            <a:chOff x="4055658" y="1773247"/>
            <a:chExt cx="5293058" cy="400110"/>
          </a:xfrm>
        </p:grpSpPr>
        <p:sp>
          <p:nvSpPr>
            <p:cNvPr id="2" name="矩形 1"/>
            <p:cNvSpPr/>
            <p:nvPr/>
          </p:nvSpPr>
          <p:spPr>
            <a:xfrm>
              <a:off x="4322375" y="1773247"/>
              <a:ext cx="5026341" cy="400110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  </a:t>
              </a:r>
              <a:r>
                <a:rPr kumimoji="0" lang="zh-CN" altLang="en-US" sz="2000" b="0" i="0" u="none" strike="noStrike" kern="1200" cap="none" spc="0" normalizeH="0" baseline="0" noProof="0" dirty="0">
                  <a:ln>
                    <a:noFill/>
                  </a:ln>
                  <a:solidFill>
                    <a:schemeClr val="bg1">
                      <a:lumMod val="85000"/>
                    </a:schemeClr>
                  </a:solidFill>
                  <a:effectLst/>
                  <a:uLnTx/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cs typeface="+mn-cs"/>
                </a:rPr>
                <a:t>关怀员工等于关怀企业的未来</a:t>
              </a:r>
              <a:endParaRPr kumimoji="0" lang="zh-CN" altLang="en-US" sz="2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endParaRPr>
            </a:p>
          </p:txBody>
        </p:sp>
        <p:sp>
          <p:nvSpPr>
            <p:cNvPr id="5" name="椭圆 4"/>
            <p:cNvSpPr/>
            <p:nvPr/>
          </p:nvSpPr>
          <p:spPr bwMode="auto">
            <a:xfrm>
              <a:off x="4055658" y="1774834"/>
              <a:ext cx="366736" cy="365180"/>
            </a:xfrm>
            <a:prstGeom prst="ellipse">
              <a:avLst/>
            </a:prstGeom>
            <a:solidFill>
              <a:srgbClr val="FF9300"/>
            </a:solidFill>
            <a:ln w="25400" cap="flat" cmpd="sng" algn="ctr">
              <a:noFill/>
              <a:prstDash val="solid"/>
            </a:ln>
            <a:effectLst/>
          </p:spPr>
          <p:txBody>
            <a:bodyPr anchor="ctr"/>
            <a:lstStyle/>
            <a:p>
              <a:pPr marL="0" marR="0" lvl="0" indent="0" algn="ctr" defTabSz="1105535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altLang="zh-CN" sz="1800" b="0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 Unicode MS" pitchFamily="34" charset="-122"/>
                  <a:ea typeface="Arial Unicode MS" pitchFamily="34" charset="-122"/>
                  <a:cs typeface="Arial Unicode MS" pitchFamily="34" charset="-122"/>
                </a:rPr>
                <a:t>4</a:t>
              </a:r>
              <a:endParaRPr kumimoji="0" lang="zh-CN" altLang="en-US" sz="1800" b="0" i="0" u="none" strike="noStrike" kern="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 Unicode MS" pitchFamily="34" charset="-122"/>
                <a:ea typeface="Arial Unicode MS" pitchFamily="34" charset="-122"/>
                <a:cs typeface="Arial Unicode MS" pitchFamily="34" charset="-122"/>
              </a:endParaRPr>
            </a:p>
          </p:txBody>
        </p:sp>
      </p:grpSp>
      <p:sp>
        <p:nvSpPr>
          <p:cNvPr id="14" name="矩形 13"/>
          <p:cNvSpPr/>
          <p:nvPr/>
        </p:nvSpPr>
        <p:spPr>
          <a:xfrm>
            <a:off x="1863725" y="3644900"/>
            <a:ext cx="1262063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3690938" y="3644900"/>
            <a:ext cx="1890713" cy="4318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提升员工满意度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4" name="矩形 43"/>
          <p:cNvSpPr/>
          <p:nvPr/>
        </p:nvSpPr>
        <p:spPr>
          <a:xfrm>
            <a:off x="6146800" y="3203575"/>
            <a:ext cx="2833688" cy="433388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提升客户满意度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5" name="矩形 44"/>
          <p:cNvSpPr/>
          <p:nvPr/>
        </p:nvSpPr>
        <p:spPr>
          <a:xfrm>
            <a:off x="6146800" y="4084638"/>
            <a:ext cx="2833688" cy="431800"/>
          </a:xfrm>
          <a:prstGeom prst="rect">
            <a:avLst/>
          </a:prstGeom>
          <a:solidFill>
            <a:srgbClr val="FF9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提升员工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敬业度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、</a:t>
            </a:r>
            <a:r>
              <a:rPr kumimoji="0" lang="zh-CN" altLang="en-US" sz="1800" b="1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忠诚度</a:t>
            </a:r>
            <a:endParaRPr kumimoji="0" lang="zh-CN" altLang="en-US" sz="1800" b="1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9545638" y="3644900"/>
            <a:ext cx="1741488" cy="431800"/>
          </a:xfrm>
          <a:prstGeom prst="rect">
            <a:avLst/>
          </a:prstGeom>
          <a:solidFill>
            <a:srgbClr val="8BA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实现企业愿景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cxnSp>
        <p:nvCxnSpPr>
          <p:cNvPr id="52" name="直接箭头连接符 51"/>
          <p:cNvCxnSpPr>
            <a:stCxn id="14" idx="3"/>
            <a:endCxn id="17" idx="1"/>
          </p:cNvCxnSpPr>
          <p:nvPr/>
        </p:nvCxnSpPr>
        <p:spPr>
          <a:xfrm>
            <a:off x="3125788" y="3860800"/>
            <a:ext cx="565150" cy="0"/>
          </a:xfrm>
          <a:prstGeom prst="straightConnector1">
            <a:avLst/>
          </a:prstGeom>
          <a:ln w="28575">
            <a:solidFill>
              <a:srgbClr val="FF85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肘形连接符 53"/>
          <p:cNvCxnSpPr>
            <a:stCxn id="17" idx="3"/>
            <a:endCxn id="44" idx="1"/>
          </p:cNvCxnSpPr>
          <p:nvPr/>
        </p:nvCxnSpPr>
        <p:spPr>
          <a:xfrm flipV="1">
            <a:off x="5581650" y="3419475"/>
            <a:ext cx="565150" cy="441325"/>
          </a:xfrm>
          <a:prstGeom prst="bentConnector3">
            <a:avLst/>
          </a:prstGeom>
          <a:ln w="28575">
            <a:solidFill>
              <a:srgbClr val="FF85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肘形连接符 55"/>
          <p:cNvCxnSpPr>
            <a:stCxn id="17" idx="3"/>
            <a:endCxn id="45" idx="1"/>
          </p:cNvCxnSpPr>
          <p:nvPr/>
        </p:nvCxnSpPr>
        <p:spPr>
          <a:xfrm>
            <a:off x="5581650" y="3860800"/>
            <a:ext cx="565150" cy="439738"/>
          </a:xfrm>
          <a:prstGeom prst="bentConnector3">
            <a:avLst/>
          </a:prstGeom>
          <a:ln w="28575">
            <a:solidFill>
              <a:srgbClr val="FF85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肘形连接符 57"/>
          <p:cNvCxnSpPr>
            <a:stCxn id="44" idx="3"/>
            <a:endCxn id="46" idx="1"/>
          </p:cNvCxnSpPr>
          <p:nvPr/>
        </p:nvCxnSpPr>
        <p:spPr>
          <a:xfrm>
            <a:off x="8980488" y="3419475"/>
            <a:ext cx="565150" cy="441325"/>
          </a:xfrm>
          <a:prstGeom prst="bentConnector3">
            <a:avLst/>
          </a:prstGeom>
          <a:ln w="28575">
            <a:solidFill>
              <a:srgbClr val="FF85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肘形连接符 59"/>
          <p:cNvCxnSpPr>
            <a:stCxn id="45" idx="3"/>
            <a:endCxn id="46" idx="1"/>
          </p:cNvCxnSpPr>
          <p:nvPr/>
        </p:nvCxnSpPr>
        <p:spPr>
          <a:xfrm flipV="1">
            <a:off x="8980488" y="3860800"/>
            <a:ext cx="565150" cy="439738"/>
          </a:xfrm>
          <a:prstGeom prst="bentConnector3">
            <a:avLst/>
          </a:prstGeom>
          <a:ln w="28575">
            <a:solidFill>
              <a:srgbClr val="FF8500"/>
            </a:solidFill>
            <a:headEnd type="none" w="med" len="med"/>
            <a:tailEnd type="triangle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文本框 2"/>
          <p:cNvSpPr txBox="1"/>
          <p:nvPr/>
        </p:nvSpPr>
        <p:spPr>
          <a:xfrm>
            <a:off x="4884738" y="4084638"/>
            <a:ext cx="6461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感谢</a:t>
            </a:r>
            <a:endParaRPr kumimoji="0" lang="zh-CN" altLang="en-US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6" name="文本框 15"/>
          <p:cNvSpPr txBox="1"/>
          <p:nvPr/>
        </p:nvSpPr>
        <p:spPr>
          <a:xfrm>
            <a:off x="7370763" y="4557713"/>
            <a:ext cx="6461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感动</a:t>
            </a:r>
            <a:endParaRPr kumimoji="0" lang="zh-CN" altLang="en-US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8" name="文本框 17"/>
          <p:cNvSpPr txBox="1"/>
          <p:nvPr/>
        </p:nvSpPr>
        <p:spPr>
          <a:xfrm>
            <a:off x="8283575" y="4557713"/>
            <a:ext cx="646113" cy="369888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kern="1200" cap="none" spc="0" normalizeH="0" baseline="0" noProof="0" dirty="0">
                <a:solidFill>
                  <a:schemeClr val="bg1">
                    <a:lumMod val="8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感恩</a:t>
            </a:r>
            <a:endParaRPr kumimoji="0" lang="zh-CN" altLang="en-US" kern="1200" cap="none" spc="0" normalizeH="0" baseline="0" noProof="0" dirty="0">
              <a:solidFill>
                <a:schemeClr val="bg1">
                  <a:lumMod val="8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1804988" y="5395913"/>
            <a:ext cx="9628188" cy="8128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员工和企业的关系是一种契约关系，忠诚和感恩不是谁对谁单方的义务，而是需要双方共同来营造忠诚和感恩的氛围。所以，忠诚和感恩不是单向的，而是双向的。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0" name="矩形 19"/>
          <p:cNvSpPr/>
          <p:nvPr/>
        </p:nvSpPr>
        <p:spPr>
          <a:xfrm>
            <a:off x="1863725" y="4995863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1" name="矩形 20"/>
          <p:cNvSpPr/>
          <p:nvPr/>
        </p:nvSpPr>
        <p:spPr>
          <a:xfrm>
            <a:off x="2538413" y="4995863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观点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3309938" y="1203325"/>
            <a:ext cx="8123238" cy="33972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企业的利润来自员工的幸福和客户的感动。</a:t>
            </a:r>
            <a:r>
              <a:rPr kumimoji="0" lang="en-US" altLang="zh-CN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——</a:t>
            </a: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苏州固锝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矩形 3"/>
          <p:cNvSpPr/>
          <p:nvPr/>
        </p:nvSpPr>
        <p:spPr>
          <a:xfrm>
            <a:off x="358775" y="3435350"/>
            <a:ext cx="5618163" cy="1971675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每年从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 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“最佳雇主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100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强” 中挑选企业，深入研究它们的员工福利、雇员满意程度、企业文化等多项因素，最终挑选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30-40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只股票进行投资。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PWF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基金主席杰罗姆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·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托德森说，他直觉认为</a:t>
            </a:r>
            <a:r>
              <a:rPr kumimoji="0" lang="zh-CN" alt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D000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“幸福企业”必然是优秀且高绩效的企业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，理应能带来很高的投资回报率。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24" name="矩形 23"/>
          <p:cNvSpPr/>
          <p:nvPr/>
        </p:nvSpPr>
        <p:spPr>
          <a:xfrm>
            <a:off x="485775" y="587375"/>
            <a:ext cx="633413" cy="328613"/>
          </a:xfrm>
          <a:prstGeom prst="rect">
            <a:avLst/>
          </a:prstGeom>
          <a:solidFill>
            <a:srgbClr val="F2F2F2">
              <a:alpha val="6588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" name="矩形 24"/>
          <p:cNvSpPr/>
          <p:nvPr/>
        </p:nvSpPr>
        <p:spPr>
          <a:xfrm>
            <a:off x="1160463" y="587375"/>
            <a:ext cx="1009650" cy="328613"/>
          </a:xfrm>
          <a:prstGeom prst="rect">
            <a:avLst/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600" b="0" i="0" u="none" strike="noStrike" kern="1200" cap="none" spc="0" normalizeH="0" baseline="0" noProof="0" dirty="0">
                <a:ln>
                  <a:noFill/>
                </a:ln>
                <a:solidFill>
                  <a:schemeClr val="lt1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案例</a:t>
            </a:r>
            <a:endParaRPr kumimoji="0" lang="zh-CN" altLang="en-US" sz="1600" b="0" i="0" u="none" strike="noStrike" kern="1200" cap="none" spc="0" normalizeH="0" baseline="0" noProof="0" dirty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358775" y="1187450"/>
            <a:ext cx="3641725" cy="6477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3600" b="1" kern="1200" cap="none" spc="0" normalizeH="0" baseline="0" noProof="0" dirty="0">
                <a:solidFill>
                  <a:srgbClr val="FF85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独特的投资之道</a:t>
            </a:r>
            <a:endParaRPr kumimoji="0" lang="zh-CN" altLang="en-US" sz="3600" b="1" kern="1200" cap="none" spc="0" normalizeH="0" baseline="0" noProof="0" dirty="0">
              <a:solidFill>
                <a:srgbClr val="FF85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58775" y="2193925"/>
            <a:ext cx="5768975" cy="812800"/>
          </a:xfrm>
          <a:prstGeom prst="rect">
            <a:avLst/>
          </a:prstGeom>
        </p:spPr>
        <p:txBody>
          <a:bodyPr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投资英特尔、微软、富国银行等知名企业的帕纳塞斯职场基金（</a:t>
            </a:r>
            <a:r>
              <a:rPr kumimoji="0" lang="en-US" altLang="zh-CN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PWF</a:t>
            </a:r>
            <a:r>
              <a:rPr kumimoji="0" lang="zh-CN" altLang="en-US" sz="18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），有一个独特的投资之道：</a:t>
            </a: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对角圆角矩形 1"/>
          <p:cNvSpPr/>
          <p:nvPr/>
        </p:nvSpPr>
        <p:spPr>
          <a:xfrm>
            <a:off x="5402263" y="3127375"/>
            <a:ext cx="4041775" cy="647700"/>
          </a:xfrm>
          <a:prstGeom prst="round2DiagRect">
            <a:avLst>
              <a:gd name="adj1" fmla="val 20943"/>
              <a:gd name="adj2" fmla="val 0"/>
            </a:avLst>
          </a:prstGeom>
          <a:solidFill>
            <a:srgbClr val="66B43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schemeClr val="lt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Box 10"/>
          <p:cNvSpPr txBox="1"/>
          <p:nvPr/>
        </p:nvSpPr>
        <p:spPr>
          <a:xfrm>
            <a:off x="5662613" y="3244850"/>
            <a:ext cx="3832225" cy="369888"/>
          </a:xfrm>
          <a:prstGeom prst="rect">
            <a:avLst/>
          </a:prstGeom>
          <a:noFill/>
        </p:spPr>
        <p:txBody>
          <a:bodyPr lIns="0" tIns="0" rIns="0" bIns="0" anchor="ctr">
            <a:spAutoFit/>
          </a:bodyPr>
          <a:lstStyle/>
          <a:p>
            <a:pPr marR="0" defTabSz="914400" fontAlgn="auto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Impact" panose="020B0806030902050204" pitchFamily="34" charset="0"/>
                <a:ea typeface="微软雅黑" panose="020B0503020204020204" pitchFamily="34" charset="-122"/>
                <a:cs typeface="+mn-cs"/>
              </a:rPr>
              <a:t>02    </a:t>
            </a:r>
            <a:r>
              <a:rPr kumimoji="0" lang="zh-CN" altLang="en-US" sz="2400" kern="1200" cap="none" spc="0" normalizeH="0" baseline="0" noProof="0" dirty="0">
                <a:solidFill>
                  <a:schemeClr val="bg1">
                    <a:lumMod val="95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+mn-cs"/>
              </a:rPr>
              <a:t>员工关怀需求分析</a:t>
            </a:r>
            <a:endParaRPr kumimoji="0" lang="zh-CN" altLang="en-US" sz="2400" kern="1200" cap="none" spc="0" normalizeH="0" baseline="0" noProof="0" dirty="0">
              <a:solidFill>
                <a:schemeClr val="bg1">
                  <a:lumMod val="95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+mn-cs"/>
            </a:endParaRPr>
          </a:p>
        </p:txBody>
      </p:sp>
    </p:spTree>
  </p:cSld>
  <p:clrMapOvr>
    <a:masterClrMapping/>
  </p:clrMapOvr>
  <p:transition>
    <p:fade/>
  </p:transition>
</p:sld>
</file>

<file path=ppt/tags/tag1.xml><?xml version="1.0" encoding="utf-8"?>
<p:tagLst xmlns:p="http://schemas.openxmlformats.org/presentationml/2006/main">
  <p:tag name="KSO_WM_BEAUTIFY_FLAG" val=""/>
</p:tagLst>
</file>

<file path=ppt/tags/tag2.xml><?xml version="1.0" encoding="utf-8"?>
<p:tagLst xmlns:p="http://schemas.openxmlformats.org/presentationml/2006/main">
  <p:tag name="commondata" val="eyJoZGlkIjoiMjNmNzBlYTExMmQ4ZmE3YjcyMjAyNjg5YzQ2MmFlZTkifQ==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3457</Words>
  <Application>WPS 演示</Application>
  <PresentationFormat>自定义</PresentationFormat>
  <Paragraphs>368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45" baseType="lpstr">
      <vt:lpstr>Arial</vt:lpstr>
      <vt:lpstr>宋体</vt:lpstr>
      <vt:lpstr>Wingdings</vt:lpstr>
      <vt:lpstr>Calibri Light</vt:lpstr>
      <vt:lpstr>Calibri</vt:lpstr>
      <vt:lpstr>Arial Unicode MS</vt:lpstr>
      <vt:lpstr>微软雅黑</vt:lpstr>
      <vt:lpstr>Impact</vt:lpstr>
      <vt:lpstr>专业字体设计服务/WWW.ZTSGC.COM/</vt:lpstr>
      <vt:lpstr>Segoe Print</vt:lpstr>
      <vt:lpstr>华康俪金黑W8(P)</vt:lpstr>
      <vt:lpstr>黑体</vt:lpstr>
      <vt:lpstr>Calibri Light</vt:lpstr>
      <vt:lpstr>Broadway</vt:lpstr>
      <vt:lpstr>楷体</vt:lpstr>
      <vt:lpstr>经典繁仿黑</vt:lpstr>
      <vt:lpstr>华康俪金黑W8(P)</vt:lpstr>
      <vt:lpstr>Arial Unicode MS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@teliss</dc:creator>
  <cp:lastModifiedBy>家利</cp:lastModifiedBy>
  <cp:revision>675</cp:revision>
  <dcterms:created xsi:type="dcterms:W3CDTF">2014-02-01T08:47:23Z</dcterms:created>
  <dcterms:modified xsi:type="dcterms:W3CDTF">2024-01-10T09:11:22Z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F13212DF58194F09AEFBB589AA6ECF2C_12</vt:lpwstr>
  </property>
  <property fmtid="{D5CDD505-2E9C-101B-9397-08002B2CF9AE}" pid="3" name="KSOProductBuildVer">
    <vt:lpwstr>2052-12.1.0.16120</vt:lpwstr>
  </property>
</Properties>
</file>